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304" r:id="rId2"/>
    <p:sldId id="307" r:id="rId3"/>
    <p:sldId id="279" r:id="rId4"/>
    <p:sldId id="287" r:id="rId5"/>
    <p:sldId id="290" r:id="rId6"/>
    <p:sldId id="274" r:id="rId7"/>
    <p:sldId id="305" r:id="rId8"/>
    <p:sldId id="306" r:id="rId9"/>
    <p:sldId id="309" r:id="rId10"/>
    <p:sldId id="291" r:id="rId11"/>
    <p:sldId id="312" r:id="rId12"/>
    <p:sldId id="317" r:id="rId13"/>
    <p:sldId id="316" r:id="rId14"/>
    <p:sldId id="315" r:id="rId15"/>
    <p:sldId id="314" r:id="rId16"/>
    <p:sldId id="320" r:id="rId17"/>
    <p:sldId id="318" r:id="rId18"/>
    <p:sldId id="303" r:id="rId19"/>
    <p:sldId id="324"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088C5C-CBBF-44C6-A7F9-9A0F497666C0}">
          <p14:sldIdLst>
            <p14:sldId id="304"/>
            <p14:sldId id="307"/>
            <p14:sldId id="279"/>
            <p14:sldId id="287"/>
            <p14:sldId id="290"/>
            <p14:sldId id="274"/>
            <p14:sldId id="305"/>
            <p14:sldId id="306"/>
            <p14:sldId id="309"/>
            <p14:sldId id="291"/>
            <p14:sldId id="312"/>
            <p14:sldId id="317"/>
            <p14:sldId id="316"/>
            <p14:sldId id="315"/>
            <p14:sldId id="314"/>
            <p14:sldId id="320"/>
            <p14:sldId id="318"/>
            <p14:sldId id="303"/>
          </p14:sldIdLst>
        </p14:section>
        <p14:section name="Untitled Section" id="{FEA1F3C6-96AD-4C10-9285-45D8D911046E}">
          <p14:sldIdLst>
            <p14:sldId id="324"/>
          </p14:sldIdLst>
        </p14:section>
      </p14:sectionLst>
    </p:ext>
    <p:ext uri="{EFAFB233-063F-42B5-8137-9DF3F51BA10A}">
      <p15:sldGuideLst xmlns:p15="http://schemas.microsoft.com/office/powerpoint/2012/main">
        <p15:guide id="1" orient="horz" pos="1584" userDrawn="1">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80" autoAdjust="0"/>
  </p:normalViewPr>
  <p:slideViewPr>
    <p:cSldViewPr>
      <p:cViewPr varScale="1">
        <p:scale>
          <a:sx n="115" d="100"/>
          <a:sy n="115" d="100"/>
        </p:scale>
        <p:origin x="378" y="108"/>
      </p:cViewPr>
      <p:guideLst>
        <p:guide orient="horz" pos="1584"/>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4/8/2021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4/8/2021</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4/8/2021</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4/8/2021</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4/8/2021</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4/8/2021</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4/8/2021</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4/8/2021</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4/8/2021</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4/8/2021</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13.xml"/><Relationship Id="rId5" Type="http://schemas.openxmlformats.org/officeDocument/2006/relationships/image" Target="../media/image1.png"/><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14.xml"/><Relationship Id="rId5" Type="http://schemas.openxmlformats.org/officeDocument/2006/relationships/image" Target="../media/image1.png"/><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15.xml"/><Relationship Id="rId5" Type="http://schemas.openxmlformats.org/officeDocument/2006/relationships/image" Target="../media/image1.png"/><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audio" Target="../media/media10.m4a"/><Relationship Id="rId7" Type="http://schemas.openxmlformats.org/officeDocument/2006/relationships/image" Target="../media/image1.png"/><Relationship Id="rId2" Type="http://schemas.microsoft.com/office/2007/relationships/media" Target="../media/media10.m4a"/><Relationship Id="rId1" Type="http://schemas.openxmlformats.org/officeDocument/2006/relationships/tags" Target="../tags/tag16.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1.png"/><Relationship Id="rId2" Type="http://schemas.microsoft.com/office/2007/relationships/media" Target="../media/media3.m4a"/><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hyperlink" Target="https://jordanianoppositioncoalition.com/platform/" TargetMode="Externa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28000">
              <a:schemeClr val="bg1"/>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26825" y="6096000"/>
            <a:ext cx="609600" cy="609600"/>
          </a:xfrm>
          <a:prstGeom prst="rect">
            <a:avLst/>
          </a:prstGeom>
        </p:spPr>
      </p:pic>
    </p:spTree>
    <p:extLst>
      <p:ext uri="{BB962C8B-B14F-4D97-AF65-F5344CB8AC3E}">
        <p14:creationId xmlns:p14="http://schemas.microsoft.com/office/powerpoint/2010/main" val="2338301523"/>
      </p:ext>
    </p:extLst>
  </p:cSld>
  <p:clrMapOvr>
    <a:masterClrMapping/>
  </p:clrMapOvr>
  <mc:AlternateContent xmlns:mc="http://schemas.openxmlformats.org/markup-compatibility/2006" xmlns:p14="http://schemas.microsoft.com/office/powerpoint/2010/main">
    <mc:Choice Requires="p14">
      <p:transition spd="med" p14:dur="700" advClick="0" advTm="4422">
        <p:fade/>
      </p:transition>
    </mc:Choice>
    <mc:Fallback xmlns="">
      <p:transition spd="med" advClick="0" advTm="44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304800"/>
            <a:ext cx="10360501" cy="1066800"/>
          </a:xfrm>
        </p:spPr>
        <p:txBody>
          <a:bodyPr>
            <a:normAutofit/>
          </a:bodyPr>
          <a:lstStyle/>
          <a:p>
            <a:pPr algn="ctr"/>
            <a:r>
              <a:rPr lang="en-US" b="1" dirty="0">
                <a:latin typeface="Arial" panose="020B0604020202020204" pitchFamily="34" charset="0"/>
                <a:cs typeface="Arial" panose="020B0604020202020204" pitchFamily="34" charset="0"/>
              </a:rPr>
              <a:t>The JOC platform </a:t>
            </a:r>
            <a:r>
              <a:rPr lang="en-US" b="1" dirty="0" smtClean="0">
                <a:latin typeface="Arial" panose="020B0604020202020204" pitchFamily="34" charset="0"/>
                <a:cs typeface="Arial" panose="020B0604020202020204" pitchFamily="34" charset="0"/>
              </a:rPr>
              <a:t>contains :  </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760411" y="1600200"/>
            <a:ext cx="10666413" cy="4495800"/>
          </a:xfrm>
        </p:spPr>
        <p:txBody>
          <a:bodyPr>
            <a:noAutofit/>
          </a:bodyPr>
          <a:lstStyle/>
          <a:p>
            <a:pPr marL="0" lvl="0" indent="0">
              <a:buNone/>
            </a:pPr>
            <a:r>
              <a:rPr lang="en-US" sz="1800" b="1" dirty="0" smtClean="0">
                <a:solidFill>
                  <a:srgbClr val="FFC000"/>
                </a:solidFill>
                <a:latin typeface="Arial" panose="020B0604020202020204" pitchFamily="34" charset="0"/>
                <a:cs typeface="Arial" panose="020B0604020202020204" pitchFamily="34" charset="0"/>
              </a:rPr>
              <a:t>PLATFORM – contains a</a:t>
            </a:r>
          </a:p>
          <a:p>
            <a:pPr lvl="0">
              <a:buFontTx/>
              <a:buChar char="-"/>
            </a:pPr>
            <a:r>
              <a:rPr lang="en-US" sz="1800" b="1" dirty="0" smtClean="0">
                <a:latin typeface="Arial" panose="020B0604020202020204" pitchFamily="34" charset="0"/>
                <a:cs typeface="Arial" panose="020B0604020202020204" pitchFamily="34" charset="0"/>
              </a:rPr>
              <a:t>Mission Statement</a:t>
            </a:r>
          </a:p>
          <a:p>
            <a:pPr lvl="0">
              <a:buFontTx/>
              <a:buChar char="-"/>
            </a:pPr>
            <a:r>
              <a:rPr lang="en-US" sz="1800" b="1" dirty="0" smtClean="0">
                <a:latin typeface="Arial" panose="020B0604020202020204" pitchFamily="34" charset="0"/>
                <a:cs typeface="Arial" panose="020B0604020202020204" pitchFamily="34" charset="0"/>
              </a:rPr>
              <a:t>Economics and Job Creation Language</a:t>
            </a:r>
          </a:p>
          <a:p>
            <a:pPr lvl="0">
              <a:buFontTx/>
              <a:buChar char="-"/>
            </a:pPr>
            <a:r>
              <a:rPr lang="en-US" sz="1800" b="1" dirty="0" smtClean="0">
                <a:latin typeface="Arial" panose="020B0604020202020204" pitchFamily="34" charset="0"/>
                <a:cs typeface="Arial" panose="020B0604020202020204" pitchFamily="34" charset="0"/>
              </a:rPr>
              <a:t>Education Expansion and Equality Concepts</a:t>
            </a:r>
          </a:p>
          <a:p>
            <a:pPr lvl="0">
              <a:buFontTx/>
              <a:buChar char="-"/>
            </a:pPr>
            <a:r>
              <a:rPr lang="en-US" sz="1800" b="1" dirty="0" smtClean="0">
                <a:latin typeface="Arial" panose="020B0604020202020204" pitchFamily="34" charset="0"/>
                <a:cs typeface="Arial" panose="020B0604020202020204" pitchFamily="34" charset="0"/>
              </a:rPr>
              <a:t>Democracy and Rights – Outlined in detail</a:t>
            </a:r>
          </a:p>
          <a:p>
            <a:pPr lvl="0">
              <a:buFontTx/>
              <a:buChar char="-"/>
            </a:pPr>
            <a:r>
              <a:rPr lang="en-US" sz="1800" b="1" dirty="0" smtClean="0">
                <a:latin typeface="Arial" panose="020B0604020202020204" pitchFamily="34" charset="0"/>
                <a:cs typeface="Arial" panose="020B0604020202020204" pitchFamily="34" charset="0"/>
              </a:rPr>
              <a:t>Peace, Prosperity and International Relations – Position Statements on Al Aqsa and Israel</a:t>
            </a:r>
          </a:p>
          <a:p>
            <a:pPr lvl="0">
              <a:buFontTx/>
              <a:buChar char="-"/>
            </a:pPr>
            <a:r>
              <a:rPr lang="en-US" sz="1800" b="1" dirty="0" smtClean="0">
                <a:latin typeface="Arial" panose="020B0604020202020204" pitchFamily="34" charset="0"/>
                <a:cs typeface="Arial" panose="020B0604020202020204" pitchFamily="34" charset="0"/>
              </a:rPr>
              <a:t>Military and Public Employees – Recognizes their value and rewards them</a:t>
            </a:r>
          </a:p>
          <a:p>
            <a:pPr lvl="0">
              <a:buFontTx/>
              <a:buChar char="-"/>
            </a:pPr>
            <a:r>
              <a:rPr lang="en-US" sz="1800" b="1" dirty="0" smtClean="0">
                <a:latin typeface="Arial" panose="020B0604020202020204" pitchFamily="34" charset="0"/>
                <a:cs typeface="Arial" panose="020B0604020202020204" pitchFamily="34" charset="0"/>
              </a:rPr>
              <a:t>Terrorism – Outlawed with zero tolerance </a:t>
            </a:r>
            <a:endParaRPr lang="en-US" sz="1800" b="1" dirty="0">
              <a:latin typeface="Arial" panose="020B0604020202020204" pitchFamily="34" charset="0"/>
              <a:cs typeface="Arial" panose="020B0604020202020204" pitchFamily="34" charset="0"/>
            </a:endParaRPr>
          </a:p>
        </p:txBody>
      </p:sp>
      <p:sp>
        <p:nvSpPr>
          <p:cNvPr id="9" name="Subtitle 1"/>
          <p:cNvSpPr txBox="1">
            <a:spLocks/>
          </p:cNvSpPr>
          <p:nvPr/>
        </p:nvSpPr>
        <p:spPr>
          <a:xfrm>
            <a:off x="836611" y="5860696"/>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4183962861"/>
      </p:ext>
    </p:extLst>
  </p:cSld>
  <p:clrMapOvr>
    <a:masterClrMapping/>
  </p:clrMapOvr>
  <mc:AlternateContent xmlns:mc="http://schemas.openxmlformats.org/markup-compatibility/2006" xmlns:p14="http://schemas.microsoft.com/office/powerpoint/2010/main">
    <mc:Choice Requires="p14">
      <p:transition spd="slow" p14:dur="4000" advTm="42967">
        <p14:vortex dir="r"/>
      </p:transition>
    </mc:Choice>
    <mc:Fallback xmlns="">
      <p:transition spd="slow" advTm="429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2" presetClass="entr" presetSubtype="12"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0-#ppt_w/2"/>
                                          </p:val>
                                        </p:tav>
                                        <p:tav tm="100000">
                                          <p:val>
                                            <p:strVal val="#ppt_x"/>
                                          </p:val>
                                        </p:tav>
                                      </p:tavLst>
                                    </p:anim>
                                    <p:anim calcmode="lin" valueType="num">
                                      <p:cBhvr additive="base">
                                        <p:cTn id="11" dur="2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2001"/>
                            </p:stCondLst>
                            <p:childTnLst>
                              <p:par>
                                <p:cTn id="13" presetID="45" presetClass="entr" presetSubtype="0" fill="hold" nodeType="afterEffect">
                                  <p:stCondLst>
                                    <p:cond delay="0"/>
                                  </p:stCondLst>
                                  <p:iterate type="wd">
                                    <p:tmPct val="10000"/>
                                  </p:iterate>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anim calcmode="lin" valueType="num">
                                      <p:cBhvr>
                                        <p:cTn id="16"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8" fill="hold">
                            <p:stCondLst>
                              <p:cond delay="4601"/>
                            </p:stCondLst>
                            <p:childTnLst>
                              <p:par>
                                <p:cTn id="19" presetID="16" presetClass="entr" presetSubtype="21" fill="hold"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childTnLst>
                          </p:cTn>
                        </p:par>
                        <p:par>
                          <p:cTn id="22" fill="hold">
                            <p:stCondLst>
                              <p:cond delay="5101"/>
                            </p:stCondLst>
                            <p:childTnLst>
                              <p:par>
                                <p:cTn id="23" presetID="16" presetClass="entr" presetSubtype="21" fill="hold"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barn(inVertical)">
                                      <p:cBhvr>
                                        <p:cTn id="25" dur="500"/>
                                        <p:tgtEl>
                                          <p:spTgt spid="4">
                                            <p:txEl>
                                              <p:pRg st="2" end="2"/>
                                            </p:txEl>
                                          </p:spTgt>
                                        </p:tgtEl>
                                      </p:cBhvr>
                                    </p:animEffect>
                                  </p:childTnLst>
                                </p:cTn>
                              </p:par>
                            </p:childTnLst>
                          </p:cTn>
                        </p:par>
                        <p:par>
                          <p:cTn id="26" fill="hold">
                            <p:stCondLst>
                              <p:cond delay="5601"/>
                            </p:stCondLst>
                            <p:childTnLst>
                              <p:par>
                                <p:cTn id="27" presetID="16" presetClass="entr" presetSubtype="21" fill="hold" nodeType="after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par>
                          <p:cTn id="30" fill="hold">
                            <p:stCondLst>
                              <p:cond delay="6101"/>
                            </p:stCondLst>
                            <p:childTnLst>
                              <p:par>
                                <p:cTn id="31" presetID="16" presetClass="entr" presetSubtype="21" fill="hold" nodeType="after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arn(inVertical)">
                                      <p:cBhvr>
                                        <p:cTn id="33" dur="500"/>
                                        <p:tgtEl>
                                          <p:spTgt spid="4">
                                            <p:txEl>
                                              <p:pRg st="4" end="4"/>
                                            </p:txEl>
                                          </p:spTgt>
                                        </p:tgtEl>
                                      </p:cBhvr>
                                    </p:animEffect>
                                  </p:childTnLst>
                                </p:cTn>
                              </p:par>
                            </p:childTnLst>
                          </p:cTn>
                        </p:par>
                        <p:par>
                          <p:cTn id="34" fill="hold">
                            <p:stCondLst>
                              <p:cond delay="6601"/>
                            </p:stCondLst>
                            <p:childTnLst>
                              <p:par>
                                <p:cTn id="35" presetID="16" presetClass="entr" presetSubtype="21"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par>
                          <p:cTn id="38" fill="hold">
                            <p:stCondLst>
                              <p:cond delay="7101"/>
                            </p:stCondLst>
                            <p:childTnLst>
                              <p:par>
                                <p:cTn id="39" presetID="16" presetClass="entr" presetSubtype="21" fill="hold" nodeType="after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barn(inVertical)">
                                      <p:cBhvr>
                                        <p:cTn id="41" dur="500"/>
                                        <p:tgtEl>
                                          <p:spTgt spid="4">
                                            <p:txEl>
                                              <p:pRg st="6" end="6"/>
                                            </p:txEl>
                                          </p:spTgt>
                                        </p:tgtEl>
                                      </p:cBhvr>
                                    </p:animEffect>
                                  </p:childTnLst>
                                </p:cTn>
                              </p:par>
                            </p:childTnLst>
                          </p:cTn>
                        </p:par>
                        <p:par>
                          <p:cTn id="42" fill="hold">
                            <p:stCondLst>
                              <p:cond delay="7601"/>
                            </p:stCondLst>
                            <p:childTnLst>
                              <p:par>
                                <p:cTn id="43" presetID="16" presetClass="entr" presetSubtype="21" fill="hold" nodeType="after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barn(inVertical)">
                                      <p:cBhvr>
                                        <p:cTn id="45" dur="500"/>
                                        <p:tgtEl>
                                          <p:spTgt spid="4">
                                            <p:txEl>
                                              <p:pRg st="7" end="7"/>
                                            </p:txEl>
                                          </p:spTgt>
                                        </p:tgtEl>
                                      </p:cBhvr>
                                    </p:animEffect>
                                  </p:childTnLst>
                                </p:cTn>
                              </p:par>
                            </p:childTnLst>
                          </p:cTn>
                        </p:par>
                        <p:par>
                          <p:cTn id="46" fill="hold">
                            <p:stCondLst>
                              <p:cond delay="8101"/>
                            </p:stCondLst>
                            <p:childTnLst>
                              <p:par>
                                <p:cTn id="47" presetID="6" presetClass="entr" presetSubtype="16" fill="hold" nodeType="after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circle(in)">
                                      <p:cBhvr>
                                        <p:cTn id="49"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0"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721" y="838200"/>
            <a:ext cx="10360501" cy="990600"/>
          </a:xfrm>
        </p:spPr>
        <p:txBody>
          <a:bodyPr>
            <a:normAutofit/>
          </a:bodyPr>
          <a:lstStyle/>
          <a:p>
            <a:pPr algn="ctr"/>
            <a:r>
              <a:rPr lang="en-US" sz="3200" b="1" dirty="0" smtClean="0">
                <a:latin typeface="Arial" panose="020B0604020202020204" pitchFamily="34" charset="0"/>
                <a:cs typeface="Arial" panose="020B0604020202020204" pitchFamily="34" charset="0"/>
              </a:rPr>
              <a:t>Mission statement</a:t>
            </a:r>
            <a:endParaRPr lang="en-US" sz="3200"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08012" y="2133600"/>
            <a:ext cx="10667999" cy="3581400"/>
          </a:xfrm>
        </p:spPr>
        <p:txBody>
          <a:bodyPr>
            <a:noAutofit/>
          </a:bodyPr>
          <a:lstStyle/>
          <a:p>
            <a:endParaRPr lang="en-US" sz="2000" dirty="0">
              <a:latin typeface="Arial" panose="020B0604020202020204" pitchFamily="34" charset="0"/>
              <a:cs typeface="Arial" panose="020B0604020202020204" pitchFamily="34" charset="0"/>
            </a:endParaRPr>
          </a:p>
        </p:txBody>
      </p:sp>
      <p:sp>
        <p:nvSpPr>
          <p:cNvPr id="9" name="Subtitle 1"/>
          <p:cNvSpPr txBox="1">
            <a:spLocks/>
          </p:cNvSpPr>
          <p:nvPr/>
        </p:nvSpPr>
        <p:spPr>
          <a:xfrm>
            <a:off x="836611" y="5860696"/>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26825" y="6096000"/>
            <a:ext cx="609600" cy="609600"/>
          </a:xfrm>
          <a:prstGeom prst="rect">
            <a:avLst/>
          </a:prstGeom>
        </p:spPr>
      </p:pic>
      <p:sp>
        <p:nvSpPr>
          <p:cNvPr id="6" name="Title 1"/>
          <p:cNvSpPr txBox="1">
            <a:spLocks/>
          </p:cNvSpPr>
          <p:nvPr/>
        </p:nvSpPr>
        <p:spPr>
          <a:xfrm>
            <a:off x="848675" y="38100"/>
            <a:ext cx="10360501" cy="800100"/>
          </a:xfrm>
          <a:prstGeom prst="rect">
            <a:avLst/>
          </a:prstGeom>
          <a:effectLst/>
        </p:spPr>
        <p:txBody>
          <a:bodyPr vert="horz" lIns="121899" tIns="60949" rIns="121899" bIns="60949" rtlCol="0" anchor="b" anchorCtr="0">
            <a:normAutofit fontScale="97500"/>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pPr algn="ctr"/>
            <a:r>
              <a:rPr lang="en-US" sz="1600" b="1" i="1" dirty="0" smtClean="0">
                <a:solidFill>
                  <a:srgbClr val="00B0F0"/>
                </a:solidFill>
                <a:latin typeface="Arial" panose="020B0604020202020204" pitchFamily="34" charset="0"/>
                <a:cs typeface="Arial" panose="020B0604020202020204" pitchFamily="34" charset="0"/>
              </a:rPr>
              <a:t>Our First piece of legislation</a:t>
            </a:r>
            <a:endParaRPr lang="en-US" sz="1600" b="1" i="1" dirty="0">
              <a:solidFill>
                <a:srgbClr val="00B0F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39749686"/>
      </p:ext>
    </p:extLst>
  </p:cSld>
  <p:clrMapOvr>
    <a:masterClrMapping/>
  </p:clrMapOvr>
  <mc:AlternateContent xmlns:mc="http://schemas.openxmlformats.org/markup-compatibility/2006" xmlns:p14="http://schemas.microsoft.com/office/powerpoint/2010/main">
    <mc:Choice Requires="p14">
      <p:transition spd="slow" p14:dur="3000" advTm="42967">
        <p14:shred/>
      </p:transition>
    </mc:Choice>
    <mc:Fallback xmlns="">
      <p:transition spd="slow" advTm="429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2" presetClass="entr" presetSubtype="12"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0-#ppt_w/2"/>
                                          </p:val>
                                        </p:tav>
                                        <p:tav tm="100000">
                                          <p:val>
                                            <p:strVal val="#ppt_x"/>
                                          </p:val>
                                        </p:tav>
                                      </p:tavLst>
                                    </p:anim>
                                    <p:anim calcmode="lin" valueType="num">
                                      <p:cBhvr additive="base">
                                        <p:cTn id="11" dur="2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2001"/>
                            </p:stCondLst>
                            <p:childTnLst>
                              <p:par>
                                <p:cTn id="13" presetID="45" presetClass="entr" presetSubtype="0" fill="hold" nodeType="afterEffect" nodePh="1">
                                  <p:stCondLst>
                                    <p:cond delay="0"/>
                                  </p:stCondLst>
                                  <p:endCondLst>
                                    <p:cond evt="begin" delay="0">
                                      <p:tn val="13"/>
                                    </p:cond>
                                  </p:end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anim calcmode="lin" valueType="num">
                                      <p:cBhvr>
                                        <p:cTn id="16"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8" fill="hold">
                            <p:stCondLst>
                              <p:cond delay="4001"/>
                            </p:stCondLst>
                            <p:childTnLst>
                              <p:par>
                                <p:cTn id="19" presetID="6" presetClass="entr" presetSubtype="16" fill="hold"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circle(in)">
                                      <p:cBhvr>
                                        <p:cTn id="21" dur="20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000" fill="hold"/>
                                        <p:tgtEl>
                                          <p:spTgt spid="6"/>
                                        </p:tgtEl>
                                        <p:attrNameLst>
                                          <p:attrName>ppt_x</p:attrName>
                                        </p:attrNameLst>
                                      </p:cBhvr>
                                      <p:tavLst>
                                        <p:tav tm="0">
                                          <p:val>
                                            <p:strVal val="0-#ppt_w/2"/>
                                          </p:val>
                                        </p:tav>
                                        <p:tav tm="100000">
                                          <p:val>
                                            <p:strVal val="#ppt_x"/>
                                          </p:val>
                                        </p:tav>
                                      </p:tavLst>
                                    </p:anim>
                                    <p:anim calcmode="lin" valueType="num">
                                      <p:cBhvr additive="base">
                                        <p:cTn id="27" dur="20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6" presetClass="entr" presetSubtype="0" fill="hold" nodeType="afterEffect">
                                  <p:stCondLst>
                                    <p:cond delay="0"/>
                                  </p:stCondLst>
                                  <p:iterate type="wd">
                                    <p:tmPct val="10000"/>
                                  </p:iterate>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down)">
                                      <p:cBhvr>
                                        <p:cTn id="31" dur="580">
                                          <p:stCondLst>
                                            <p:cond delay="0"/>
                                          </p:stCondLst>
                                        </p:cTn>
                                        <p:tgtEl>
                                          <p:spTgt spid="6">
                                            <p:txEl>
                                              <p:pRg st="0" end="0"/>
                                            </p:txEl>
                                          </p:spTgt>
                                        </p:tgtEl>
                                      </p:cBhvr>
                                    </p:animEffect>
                                    <p:anim calcmode="lin" valueType="num">
                                      <p:cBhvr>
                                        <p:cTn id="32"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xEl>
                                              <p:pRg st="0" end="0"/>
                                            </p:txEl>
                                          </p:spTgt>
                                        </p:tgtEl>
                                      </p:cBhvr>
                                      <p:to x="100000" y="60000"/>
                                    </p:animScale>
                                    <p:animScale>
                                      <p:cBhvr>
                                        <p:cTn id="38" dur="166" decel="50000">
                                          <p:stCondLst>
                                            <p:cond delay="676"/>
                                          </p:stCondLst>
                                        </p:cTn>
                                        <p:tgtEl>
                                          <p:spTgt spid="6">
                                            <p:txEl>
                                              <p:pRg st="0" end="0"/>
                                            </p:txEl>
                                          </p:spTgt>
                                        </p:tgtEl>
                                      </p:cBhvr>
                                      <p:to x="100000" y="100000"/>
                                    </p:animScale>
                                    <p:animScale>
                                      <p:cBhvr>
                                        <p:cTn id="39" dur="26">
                                          <p:stCondLst>
                                            <p:cond delay="1312"/>
                                          </p:stCondLst>
                                        </p:cTn>
                                        <p:tgtEl>
                                          <p:spTgt spid="6">
                                            <p:txEl>
                                              <p:pRg st="0" end="0"/>
                                            </p:txEl>
                                          </p:spTgt>
                                        </p:tgtEl>
                                      </p:cBhvr>
                                      <p:to x="100000" y="80000"/>
                                    </p:animScale>
                                    <p:animScale>
                                      <p:cBhvr>
                                        <p:cTn id="40" dur="166" decel="50000">
                                          <p:stCondLst>
                                            <p:cond delay="1338"/>
                                          </p:stCondLst>
                                        </p:cTn>
                                        <p:tgtEl>
                                          <p:spTgt spid="6">
                                            <p:txEl>
                                              <p:pRg st="0" end="0"/>
                                            </p:txEl>
                                          </p:spTgt>
                                        </p:tgtEl>
                                      </p:cBhvr>
                                      <p:to x="100000" y="100000"/>
                                    </p:animScale>
                                    <p:animScale>
                                      <p:cBhvr>
                                        <p:cTn id="41" dur="26">
                                          <p:stCondLst>
                                            <p:cond delay="1642"/>
                                          </p:stCondLst>
                                        </p:cTn>
                                        <p:tgtEl>
                                          <p:spTgt spid="6">
                                            <p:txEl>
                                              <p:pRg st="0" end="0"/>
                                            </p:txEl>
                                          </p:spTgt>
                                        </p:tgtEl>
                                      </p:cBhvr>
                                      <p:to x="100000" y="90000"/>
                                    </p:animScale>
                                    <p:animScale>
                                      <p:cBhvr>
                                        <p:cTn id="42" dur="166" decel="50000">
                                          <p:stCondLst>
                                            <p:cond delay="1668"/>
                                          </p:stCondLst>
                                        </p:cTn>
                                        <p:tgtEl>
                                          <p:spTgt spid="6">
                                            <p:txEl>
                                              <p:pRg st="0" end="0"/>
                                            </p:txEl>
                                          </p:spTgt>
                                        </p:tgtEl>
                                      </p:cBhvr>
                                      <p:to x="100000" y="100000"/>
                                    </p:animScale>
                                    <p:animScale>
                                      <p:cBhvr>
                                        <p:cTn id="43" dur="26">
                                          <p:stCondLst>
                                            <p:cond delay="1808"/>
                                          </p:stCondLst>
                                        </p:cTn>
                                        <p:tgtEl>
                                          <p:spTgt spid="6">
                                            <p:txEl>
                                              <p:pRg st="0" end="0"/>
                                            </p:txEl>
                                          </p:spTgt>
                                        </p:tgtEl>
                                      </p:cBhvr>
                                      <p:to x="100000" y="95000"/>
                                    </p:animScale>
                                    <p:animScale>
                                      <p:cBhvr>
                                        <p:cTn id="44"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5" fill="hold" display="0">
                  <p:stCondLst>
                    <p:cond delay="indefinite"/>
                  </p:stCondLst>
                  <p:endCondLst>
                    <p:cond evt="onStopAudio" delay="0">
                      <p:tgtEl>
                        <p:sldTgt/>
                      </p:tgtEl>
                    </p:cond>
                  </p:endCondLst>
                </p:cTn>
                <p:tgtEl>
                  <p:spTgt spid="5"/>
                </p:tgtEl>
              </p:cMediaNode>
            </p:audio>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304800"/>
            <a:ext cx="10360501" cy="990600"/>
          </a:xfrm>
        </p:spPr>
        <p:txBody>
          <a:bodyPr>
            <a:normAutofit/>
          </a:bodyPr>
          <a:lstStyle/>
          <a:p>
            <a:pPr algn="ctr"/>
            <a:r>
              <a:rPr lang="en-US" b="1" dirty="0" smtClean="0">
                <a:latin typeface="Arial" panose="020B0604020202020204" pitchFamily="34" charset="0"/>
                <a:cs typeface="Arial" panose="020B0604020202020204" pitchFamily="34" charset="0"/>
              </a:rPr>
              <a:t>Economics and job creation</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76880" y="1650188"/>
            <a:ext cx="11049001" cy="4495800"/>
          </a:xfrm>
        </p:spPr>
        <p:txBody>
          <a:bodyPr>
            <a:noAutofit/>
          </a:bodyPr>
          <a:lstStyle/>
          <a:p>
            <a:endParaRPr lang="en-US" sz="2000" dirty="0">
              <a:latin typeface="Arial" panose="020B0604020202020204" pitchFamily="34" charset="0"/>
              <a:cs typeface="Arial" panose="020B0604020202020204" pitchFamily="34" charset="0"/>
            </a:endParaRPr>
          </a:p>
        </p:txBody>
      </p:sp>
      <p:sp>
        <p:nvSpPr>
          <p:cNvPr id="9" name="Subtitle 1"/>
          <p:cNvSpPr txBox="1">
            <a:spLocks/>
          </p:cNvSpPr>
          <p:nvPr/>
        </p:nvSpPr>
        <p:spPr>
          <a:xfrm>
            <a:off x="836611" y="5860696"/>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1427285586"/>
      </p:ext>
    </p:extLst>
  </p:cSld>
  <p:clrMapOvr>
    <a:masterClrMapping/>
  </p:clrMapOvr>
  <mc:AlternateContent xmlns:mc="http://schemas.openxmlformats.org/markup-compatibility/2006" xmlns:p14="http://schemas.microsoft.com/office/powerpoint/2010/main">
    <mc:Choice Requires="p14">
      <p:transition spd="slow" p14:dur="1250" advTm="42967">
        <p14:switch dir="r"/>
      </p:transition>
    </mc:Choice>
    <mc:Fallback xmlns="">
      <p:transition spd="slow" advTm="429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2" presetClass="entr" presetSubtype="12"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0-#ppt_w/2"/>
                                          </p:val>
                                        </p:tav>
                                        <p:tav tm="100000">
                                          <p:val>
                                            <p:strVal val="#ppt_x"/>
                                          </p:val>
                                        </p:tav>
                                      </p:tavLst>
                                    </p:anim>
                                    <p:anim calcmode="lin" valueType="num">
                                      <p:cBhvr additive="base">
                                        <p:cTn id="11" dur="2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2001"/>
                            </p:stCondLst>
                            <p:childTnLst>
                              <p:par>
                                <p:cTn id="13" presetID="21" presetClass="entr" presetSubtype="1" fill="hold" nodeType="afterEffect" nodePh="1">
                                  <p:stCondLst>
                                    <p:cond delay="0"/>
                                  </p:stCondLst>
                                  <p:endCondLst>
                                    <p:cond evt="begin" delay="0">
                                      <p:tn val="13"/>
                                    </p:cond>
                                  </p:end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heel(1)">
                                      <p:cBhvr>
                                        <p:cTn id="15" dur="2000"/>
                                        <p:tgtEl>
                                          <p:spTgt spid="4">
                                            <p:txEl>
                                              <p:pRg st="0" end="0"/>
                                            </p:txEl>
                                          </p:spTgt>
                                        </p:tgtEl>
                                      </p:cBhvr>
                                    </p:animEffect>
                                  </p:childTnLst>
                                </p:cTn>
                              </p:par>
                            </p:childTnLst>
                          </p:cTn>
                        </p:par>
                        <p:par>
                          <p:cTn id="16" fill="hold">
                            <p:stCondLst>
                              <p:cond delay="4001"/>
                            </p:stCondLst>
                            <p:childTnLst>
                              <p:par>
                                <p:cTn id="17" presetID="6" presetClass="entr" presetSubtype="16"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circle(in)">
                                      <p:cBhvr>
                                        <p:cTn id="19"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304800"/>
            <a:ext cx="10360501" cy="914400"/>
          </a:xfrm>
        </p:spPr>
        <p:txBody>
          <a:bodyPr>
            <a:normAutofit/>
          </a:bodyPr>
          <a:lstStyle/>
          <a:p>
            <a:pPr algn="ctr"/>
            <a:r>
              <a:rPr lang="en-US" b="1" dirty="0" smtClean="0">
                <a:latin typeface="Arial" panose="020B0604020202020204" pitchFamily="34" charset="0"/>
                <a:cs typeface="Arial" panose="020B0604020202020204" pitchFamily="34" charset="0"/>
              </a:rPr>
              <a:t>Education </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17513" y="1177748"/>
            <a:ext cx="11353800" cy="4724400"/>
          </a:xfrm>
        </p:spPr>
        <p:txBody>
          <a:bodyPr>
            <a:noAutofit/>
          </a:bodyPr>
          <a:lstStyle/>
          <a:p>
            <a:endParaRPr lang="en-US" sz="2000" dirty="0">
              <a:latin typeface="Arial" panose="020B0604020202020204" pitchFamily="34" charset="0"/>
              <a:cs typeface="Arial" panose="020B0604020202020204" pitchFamily="34" charset="0"/>
            </a:endParaRPr>
          </a:p>
        </p:txBody>
      </p:sp>
      <p:sp>
        <p:nvSpPr>
          <p:cNvPr id="9" name="Subtitle 1"/>
          <p:cNvSpPr txBox="1">
            <a:spLocks/>
          </p:cNvSpPr>
          <p:nvPr/>
        </p:nvSpPr>
        <p:spPr>
          <a:xfrm>
            <a:off x="836612" y="6019800"/>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4124975866"/>
      </p:ext>
    </p:extLst>
  </p:cSld>
  <p:clrMapOvr>
    <a:masterClrMapping/>
  </p:clrMapOvr>
  <mc:AlternateContent xmlns:mc="http://schemas.openxmlformats.org/markup-compatibility/2006" xmlns:p14="http://schemas.microsoft.com/office/powerpoint/2010/main">
    <mc:Choice Requires="p14">
      <p:transition spd="slow" p14:dur="1250" advTm="42967">
        <p14:flip dir="r"/>
      </p:transition>
    </mc:Choice>
    <mc:Fallback xmlns="">
      <p:transition spd="slow" advTm="429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2" presetClass="entr" presetSubtype="12"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0-#ppt_w/2"/>
                                          </p:val>
                                        </p:tav>
                                        <p:tav tm="100000">
                                          <p:val>
                                            <p:strVal val="#ppt_x"/>
                                          </p:val>
                                        </p:tav>
                                      </p:tavLst>
                                    </p:anim>
                                    <p:anim calcmode="lin" valueType="num">
                                      <p:cBhvr additive="base">
                                        <p:cTn id="11" dur="2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2001"/>
                            </p:stCondLst>
                            <p:childTnLst>
                              <p:par>
                                <p:cTn id="13" presetID="14" presetClass="entr" presetSubtype="10" fill="hold" nodeType="afterEffect" nodePh="1">
                                  <p:stCondLst>
                                    <p:cond delay="0"/>
                                  </p:stCondLst>
                                  <p:endCondLst>
                                    <p:cond evt="begin" delay="0">
                                      <p:tn val="13"/>
                                    </p:cond>
                                  </p:end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5" dur="1000"/>
                                        <p:tgtEl>
                                          <p:spTgt spid="4">
                                            <p:txEl>
                                              <p:pRg st="0" end="0"/>
                                            </p:txEl>
                                          </p:spTgt>
                                        </p:tgtEl>
                                      </p:cBhvr>
                                    </p:animEffect>
                                  </p:childTnLst>
                                </p:cTn>
                              </p:par>
                            </p:childTnLst>
                          </p:cTn>
                        </p:par>
                        <p:par>
                          <p:cTn id="16" fill="hold">
                            <p:stCondLst>
                              <p:cond delay="3001"/>
                            </p:stCondLst>
                            <p:childTnLst>
                              <p:par>
                                <p:cTn id="17" presetID="6" presetClass="entr" presetSubtype="16"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circle(in)">
                                      <p:cBhvr>
                                        <p:cTn id="19"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304800"/>
            <a:ext cx="10360501" cy="1066800"/>
          </a:xfrm>
        </p:spPr>
        <p:txBody>
          <a:bodyPr>
            <a:normAutofit/>
          </a:bodyPr>
          <a:lstStyle/>
          <a:p>
            <a:pPr algn="ctr"/>
            <a:r>
              <a:rPr lang="en-US" b="1" dirty="0" smtClean="0">
                <a:latin typeface="Arial" panose="020B0604020202020204" pitchFamily="34" charset="0"/>
                <a:cs typeface="Arial" panose="020B0604020202020204" pitchFamily="34" charset="0"/>
              </a:rPr>
              <a:t>Democracy and Rights</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84212" y="1607126"/>
            <a:ext cx="5562601" cy="4717473"/>
          </a:xfrm>
        </p:spPr>
        <p:txBody>
          <a:bodyPr>
            <a:noAutofit/>
          </a:bodyPr>
          <a:lstStyle/>
          <a:p>
            <a:pPr marL="0" indent="0">
              <a:buNone/>
            </a:pPr>
            <a:r>
              <a:rPr lang="en-US" sz="2000" b="1" u="sng" dirty="0" smtClean="0">
                <a:solidFill>
                  <a:srgbClr val="00B0F0"/>
                </a:solidFill>
                <a:latin typeface="Arial" panose="020B0604020202020204" pitchFamily="34" charset="0"/>
                <a:cs typeface="Arial" panose="020B0604020202020204" pitchFamily="34" charset="0"/>
              </a:rPr>
              <a:t>DEMOCRACY</a:t>
            </a:r>
            <a:r>
              <a:rPr lang="en-US" sz="2000" b="1" u="sng" dirty="0" smtClean="0">
                <a:solidFill>
                  <a:srgbClr val="00B0F0"/>
                </a:solidFill>
                <a:latin typeface="Arial" panose="020B0604020202020204" pitchFamily="34" charset="0"/>
                <a:cs typeface="Arial" panose="020B0604020202020204" pitchFamily="34" charset="0"/>
              </a:rPr>
              <a:t>:</a:t>
            </a:r>
            <a:endParaRPr lang="en-US" sz="2000" u="sng" dirty="0">
              <a:solidFill>
                <a:srgbClr val="00B0F0"/>
              </a:solidFill>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Public </a:t>
            </a:r>
            <a:r>
              <a:rPr lang="en-US" sz="2000" dirty="0" smtClean="0">
                <a:latin typeface="Arial" panose="020B0604020202020204" pitchFamily="34" charset="0"/>
                <a:cs typeface="Arial" panose="020B0604020202020204" pitchFamily="34" charset="0"/>
              </a:rPr>
              <a:t>Employees</a:t>
            </a:r>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Military</a:t>
            </a:r>
            <a:endParaRPr lang="en-US" sz="2000" dirty="0">
              <a:latin typeface="Arial" panose="020B0604020202020204" pitchFamily="34" charset="0"/>
              <a:cs typeface="Arial" panose="020B0604020202020204" pitchFamily="34" charset="0"/>
            </a:endParaRPr>
          </a:p>
          <a:p>
            <a:pPr lvl="0"/>
            <a:r>
              <a:rPr lang="en-US" sz="2000" dirty="0" smtClean="0">
                <a:latin typeface="Arial" panose="020B0604020202020204" pitchFamily="34" charset="0"/>
                <a:cs typeface="Arial" panose="020B0604020202020204" pitchFamily="34" charset="0"/>
              </a:rPr>
              <a:t>Educators</a:t>
            </a:r>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International </a:t>
            </a:r>
            <a:r>
              <a:rPr lang="en-US" sz="2000" dirty="0" smtClean="0">
                <a:latin typeface="Arial" panose="020B0604020202020204" pitchFamily="34" charset="0"/>
                <a:cs typeface="Arial" panose="020B0604020202020204" pitchFamily="34" charset="0"/>
              </a:rPr>
              <a:t>Lenders</a:t>
            </a:r>
            <a:endParaRPr lang="en-US" sz="2000" dirty="0">
              <a:latin typeface="Arial" panose="020B0604020202020204" pitchFamily="34" charset="0"/>
              <a:cs typeface="Arial" panose="020B0604020202020204" pitchFamily="34" charset="0"/>
            </a:endParaRPr>
          </a:p>
          <a:p>
            <a:pPr lvl="0"/>
            <a:r>
              <a:rPr lang="en-US" sz="2000" dirty="0">
                <a:latin typeface="Arial" panose="020B0604020202020204" pitchFamily="34" charset="0"/>
                <a:cs typeface="Arial" panose="020B0604020202020204" pitchFamily="34" charset="0"/>
              </a:rPr>
              <a:t>Economists</a:t>
            </a:r>
          </a:p>
          <a:p>
            <a:endParaRPr lang="en-US" sz="2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a:xfrm>
            <a:off x="6297558" y="1600200"/>
            <a:ext cx="5283253" cy="3879496"/>
          </a:xfrm>
        </p:spPr>
        <p:txBody>
          <a:bodyPr>
            <a:noAutofit/>
          </a:bodyPr>
          <a:lstStyle/>
          <a:p>
            <a:pPr marL="0" indent="0">
              <a:buNone/>
            </a:pPr>
            <a:r>
              <a:rPr lang="en-US" sz="2000" b="1" u="sng" cap="all" dirty="0" smtClean="0">
                <a:solidFill>
                  <a:srgbClr val="00B0F0"/>
                </a:solidFill>
                <a:latin typeface="Arial" panose="020B0604020202020204" pitchFamily="34" charset="0"/>
                <a:cs typeface="Arial" panose="020B0604020202020204" pitchFamily="34" charset="0"/>
              </a:rPr>
              <a:t>Rights:</a:t>
            </a:r>
            <a:endParaRPr lang="en-US" sz="2000" u="sng" dirty="0">
              <a:solidFill>
                <a:srgbClr val="00B0F0"/>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9" name="Subtitle 1"/>
          <p:cNvSpPr txBox="1">
            <a:spLocks/>
          </p:cNvSpPr>
          <p:nvPr/>
        </p:nvSpPr>
        <p:spPr>
          <a:xfrm>
            <a:off x="836611" y="5860696"/>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822546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2967">
        <p15:prstTrans prst="fallOver"/>
      </p:transition>
    </mc:Choice>
    <mc:Fallback xmlns="">
      <p:transition spd="slow" advTm="429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2" presetClass="entr" presetSubtype="3" fill="hold" grpId="0" nodeType="afterEffect">
                                  <p:stCondLst>
                                    <p:cond delay="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3000" fill="hold"/>
                                        <p:tgtEl>
                                          <p:spTgt spid="2"/>
                                        </p:tgtEl>
                                        <p:attrNameLst>
                                          <p:attrName>ppt_x</p:attrName>
                                        </p:attrNameLst>
                                      </p:cBhvr>
                                      <p:tavLst>
                                        <p:tav tm="0">
                                          <p:val>
                                            <p:strVal val="1+#ppt_w/2"/>
                                          </p:val>
                                        </p:tav>
                                        <p:tav tm="100000">
                                          <p:val>
                                            <p:strVal val="#ppt_x"/>
                                          </p:val>
                                        </p:tav>
                                      </p:tavLst>
                                    </p:anim>
                                    <p:anim calcmode="lin" valueType="num">
                                      <p:cBhvr additive="base">
                                        <p:cTn id="11" dur="3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3601"/>
                            </p:stCondLst>
                            <p:childTnLst>
                              <p:par>
                                <p:cTn id="13" presetID="45"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anim calcmode="lin" valueType="num">
                                      <p:cBhvr>
                                        <p:cTn id="16"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8" fill="hold">
                            <p:stCondLst>
                              <p:cond delay="5601"/>
                            </p:stCondLst>
                            <p:childTnLst>
                              <p:par>
                                <p:cTn id="19" presetID="31" presetClass="entr" presetSubtype="0" fill="hold"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1" end="1"/>
                                            </p:txEl>
                                          </p:spTgt>
                                        </p:tgtEl>
                                      </p:cBhvr>
                                    </p:animEffect>
                                  </p:childTnLst>
                                </p:cTn>
                              </p:par>
                            </p:childTnLst>
                          </p:cTn>
                        </p:par>
                        <p:par>
                          <p:cTn id="25" fill="hold">
                            <p:stCondLst>
                              <p:cond delay="6601"/>
                            </p:stCondLst>
                            <p:childTnLst>
                              <p:par>
                                <p:cTn id="26" presetID="31" presetClass="entr" presetSubtype="0"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2" end="2"/>
                                            </p:txEl>
                                          </p:spTgt>
                                        </p:tgtEl>
                                      </p:cBhvr>
                                    </p:animEffect>
                                  </p:childTnLst>
                                </p:cTn>
                              </p:par>
                            </p:childTnLst>
                          </p:cTn>
                        </p:par>
                        <p:par>
                          <p:cTn id="32" fill="hold">
                            <p:stCondLst>
                              <p:cond delay="7601"/>
                            </p:stCondLst>
                            <p:childTnLst>
                              <p:par>
                                <p:cTn id="33" presetID="31" presetClass="entr" presetSubtype="0" fill="hold"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3" end="3"/>
                                            </p:txEl>
                                          </p:spTgt>
                                        </p:tgtEl>
                                      </p:cBhvr>
                                    </p:animEffect>
                                  </p:childTnLst>
                                </p:cTn>
                              </p:par>
                            </p:childTnLst>
                          </p:cTn>
                        </p:par>
                        <p:par>
                          <p:cTn id="39" fill="hold">
                            <p:stCondLst>
                              <p:cond delay="8601"/>
                            </p:stCondLst>
                            <p:childTnLst>
                              <p:par>
                                <p:cTn id="40" presetID="31" presetClass="entr" presetSubtype="0" fill="hold" nodeType="after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4">
                                            <p:txEl>
                                              <p:pRg st="4" end="4"/>
                                            </p:txEl>
                                          </p:spTgt>
                                        </p:tgtEl>
                                      </p:cBhvr>
                                    </p:animEffect>
                                  </p:childTnLst>
                                </p:cTn>
                              </p:par>
                            </p:childTnLst>
                          </p:cTn>
                        </p:par>
                        <p:par>
                          <p:cTn id="46" fill="hold">
                            <p:stCondLst>
                              <p:cond delay="9601"/>
                            </p:stCondLst>
                            <p:childTnLst>
                              <p:par>
                                <p:cTn id="47" presetID="31" presetClass="entr" presetSubtype="0" fill="hold" nodeType="after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2" dur="1000"/>
                                        <p:tgtEl>
                                          <p:spTgt spid="4">
                                            <p:txEl>
                                              <p:pRg st="5" end="5"/>
                                            </p:txEl>
                                          </p:spTgt>
                                        </p:tgtEl>
                                      </p:cBhvr>
                                    </p:animEffect>
                                  </p:childTnLst>
                                </p:cTn>
                              </p:par>
                            </p:childTnLst>
                          </p:cTn>
                        </p:par>
                        <p:par>
                          <p:cTn id="53" fill="hold">
                            <p:stCondLst>
                              <p:cond delay="10601"/>
                            </p:stCondLst>
                            <p:childTnLst>
                              <p:par>
                                <p:cTn id="54" presetID="31" presetClass="entr" presetSubtype="0" fill="hold" nodeType="after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 calcmode="lin" valueType="num">
                                      <p:cBhvr>
                                        <p:cTn id="5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58"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9" dur="1000"/>
                                        <p:tgtEl>
                                          <p:spTgt spid="6">
                                            <p:txEl>
                                              <p:pRg st="0" end="0"/>
                                            </p:txEl>
                                          </p:spTgt>
                                        </p:tgtEl>
                                      </p:cBhvr>
                                    </p:animEffect>
                                  </p:childTnLst>
                                </p:cTn>
                              </p:par>
                            </p:childTnLst>
                          </p:cTn>
                        </p:par>
                        <p:par>
                          <p:cTn id="60" fill="hold">
                            <p:stCondLst>
                              <p:cond delay="11601"/>
                            </p:stCondLst>
                            <p:childTnLst>
                              <p:par>
                                <p:cTn id="61" presetID="6" presetClass="entr" presetSubtype="16" fill="hold" nodeType="afterEffect">
                                  <p:stCondLst>
                                    <p:cond delay="0"/>
                                  </p:stCondLst>
                                  <p:childTnLst>
                                    <p:set>
                                      <p:cBhvr>
                                        <p:cTn id="62" dur="1" fill="hold">
                                          <p:stCondLst>
                                            <p:cond delay="0"/>
                                          </p:stCondLst>
                                        </p:cTn>
                                        <p:tgtEl>
                                          <p:spTgt spid="9">
                                            <p:txEl>
                                              <p:pRg st="0" end="0"/>
                                            </p:txEl>
                                          </p:spTgt>
                                        </p:tgtEl>
                                        <p:attrNameLst>
                                          <p:attrName>style.visibility</p:attrName>
                                        </p:attrNameLst>
                                      </p:cBhvr>
                                      <p:to>
                                        <p:strVal val="visible"/>
                                      </p:to>
                                    </p:set>
                                    <p:animEffect transition="in" filter="circle(in)">
                                      <p:cBhvr>
                                        <p:cTn id="6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4"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304800"/>
            <a:ext cx="10360501" cy="1219200"/>
          </a:xfrm>
        </p:spPr>
        <p:txBody>
          <a:bodyPr>
            <a:normAutofit/>
          </a:bodyPr>
          <a:lstStyle/>
          <a:p>
            <a:pPr algn="ctr"/>
            <a:r>
              <a:rPr lang="en-US" b="1" dirty="0" smtClean="0">
                <a:latin typeface="Arial" panose="020B0604020202020204" pitchFamily="34" charset="0"/>
                <a:cs typeface="Arial" panose="020B0604020202020204" pitchFamily="34" charset="0"/>
              </a:rPr>
              <a:t>Peace, prosperity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&amp; international relations</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531174" y="1623753"/>
            <a:ext cx="10820401" cy="4495800"/>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p:txBody>
      </p:sp>
      <p:sp>
        <p:nvSpPr>
          <p:cNvPr id="9" name="Subtitle 1"/>
          <p:cNvSpPr txBox="1">
            <a:spLocks/>
          </p:cNvSpPr>
          <p:nvPr/>
        </p:nvSpPr>
        <p:spPr>
          <a:xfrm>
            <a:off x="836611" y="5860696"/>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3272575118"/>
      </p:ext>
    </p:extLst>
  </p:cSld>
  <p:clrMapOvr>
    <a:masterClrMapping/>
  </p:clrMapOvr>
  <mc:AlternateContent xmlns:mc="http://schemas.openxmlformats.org/markup-compatibility/2006" xmlns:p14="http://schemas.microsoft.com/office/powerpoint/2010/main">
    <mc:Choice Requires="p14">
      <p:transition spd="slow" p14:dur="4400" advTm="42967">
        <p14:honeycomb/>
      </p:transition>
    </mc:Choice>
    <mc:Fallback xmlns="">
      <p:transition spd="slow" advTm="429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2" presetClass="entr" presetSubtype="12"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0-#ppt_w/2"/>
                                          </p:val>
                                        </p:tav>
                                        <p:tav tm="100000">
                                          <p:val>
                                            <p:strVal val="#ppt_x"/>
                                          </p:val>
                                        </p:tav>
                                      </p:tavLst>
                                    </p:anim>
                                    <p:anim calcmode="lin" valueType="num">
                                      <p:cBhvr additive="base">
                                        <p:cTn id="11" dur="2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2001"/>
                            </p:stCondLst>
                            <p:childTnLst>
                              <p:par>
                                <p:cTn id="13" presetID="6" presetClass="entr" presetSubtype="16" fill="hold"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circle(in)">
                                      <p:cBhvr>
                                        <p:cTn id="15" dur="2000"/>
                                        <p:tgtEl>
                                          <p:spTgt spid="9">
                                            <p:txEl>
                                              <p:pRg st="0" end="0"/>
                                            </p:txEl>
                                          </p:spTgt>
                                        </p:tgtEl>
                                      </p:cBhvr>
                                    </p:animEffect>
                                  </p:childTnLst>
                                </p:cTn>
                              </p:par>
                            </p:childTnLst>
                          </p:cTn>
                        </p:par>
                        <p:par>
                          <p:cTn id="16" fill="hold">
                            <p:stCondLst>
                              <p:cond delay="4001"/>
                            </p:stCondLst>
                            <p:childTnLst>
                              <p:par>
                                <p:cTn id="17" presetID="42" presetClass="entr" presetSubtype="0" fill="hold" nodeType="afterEffect" nodePh="1">
                                  <p:stCondLst>
                                    <p:cond delay="0"/>
                                  </p:stCondLst>
                                  <p:endCondLst>
                                    <p:cond evt="begin" delay="0">
                                      <p:tn val="17"/>
                                    </p:cond>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304800"/>
            <a:ext cx="10360501" cy="1219200"/>
          </a:xfrm>
        </p:spPr>
        <p:txBody>
          <a:bodyPr>
            <a:normAutofit/>
          </a:bodyPr>
          <a:lstStyle/>
          <a:p>
            <a:pPr algn="ctr"/>
            <a:r>
              <a:rPr lang="en-US" b="1" dirty="0" smtClean="0">
                <a:latin typeface="Arial" panose="020B0604020202020204" pitchFamily="34" charset="0"/>
                <a:cs typeface="Arial" panose="020B0604020202020204" pitchFamily="34" charset="0"/>
              </a:rPr>
              <a:t>Public Service &amp; The Military</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531174" y="1623753"/>
            <a:ext cx="10820401" cy="4495800"/>
          </a:xfrm>
        </p:spPr>
        <p:txBody>
          <a:bodyPr>
            <a:noAutofit/>
          </a:bodyPr>
          <a:lstStyle/>
          <a:p>
            <a:pPr marL="0" indent="0">
              <a:buNone/>
            </a:pPr>
            <a:endParaRPr lang="en-US" sz="2000" dirty="0">
              <a:latin typeface="Arial" panose="020B0604020202020204" pitchFamily="34" charset="0"/>
              <a:cs typeface="Arial" panose="020B0604020202020204" pitchFamily="34" charset="0"/>
            </a:endParaRPr>
          </a:p>
        </p:txBody>
      </p:sp>
      <p:sp>
        <p:nvSpPr>
          <p:cNvPr id="9" name="Subtitle 1"/>
          <p:cNvSpPr txBox="1">
            <a:spLocks/>
          </p:cNvSpPr>
          <p:nvPr/>
        </p:nvSpPr>
        <p:spPr>
          <a:xfrm>
            <a:off x="836611" y="5860696"/>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628612538"/>
      </p:ext>
    </p:extLst>
  </p:cSld>
  <p:clrMapOvr>
    <a:masterClrMapping/>
  </p:clrMapOvr>
  <p:transition spd="slow" advTm="42967">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2" presetClass="entr" presetSubtype="12"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0-#ppt_w/2"/>
                                          </p:val>
                                        </p:tav>
                                        <p:tav tm="100000">
                                          <p:val>
                                            <p:strVal val="#ppt_x"/>
                                          </p:val>
                                        </p:tav>
                                      </p:tavLst>
                                    </p:anim>
                                    <p:anim calcmode="lin" valueType="num">
                                      <p:cBhvr additive="base">
                                        <p:cTn id="11" dur="2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2001"/>
                            </p:stCondLst>
                            <p:childTnLst>
                              <p:par>
                                <p:cTn id="13" presetID="53" presetClass="entr" presetSubtype="16" fill="hold" nodeType="afterEffect" nodePh="1">
                                  <p:stCondLst>
                                    <p:cond delay="0"/>
                                  </p:stCondLst>
                                  <p:endCondLst>
                                    <p:cond evt="begin" delay="0">
                                      <p:tn val="13"/>
                                    </p:cond>
                                  </p:end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par>
                          <p:cTn id="18" fill="hold">
                            <p:stCondLst>
                              <p:cond delay="2501"/>
                            </p:stCondLst>
                            <p:childTnLst>
                              <p:par>
                                <p:cTn id="19" presetID="6" presetClass="entr" presetSubtype="16" fill="hold"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circle(in)">
                                      <p:cBhvr>
                                        <p:cTn id="21"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304800"/>
            <a:ext cx="10360501" cy="1219200"/>
          </a:xfrm>
        </p:spPr>
        <p:txBody>
          <a:bodyPr>
            <a:normAutofit/>
          </a:bodyPr>
          <a:lstStyle/>
          <a:p>
            <a:pPr algn="ctr"/>
            <a:r>
              <a:rPr lang="en-US" b="1" dirty="0" smtClean="0">
                <a:latin typeface="Arial" panose="020B0604020202020204" pitchFamily="34" charset="0"/>
                <a:cs typeface="Arial" panose="020B0604020202020204" pitchFamily="34" charset="0"/>
              </a:rPr>
              <a:t>terrorism</a:t>
            </a:r>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836611" y="1752600"/>
            <a:ext cx="10363201" cy="4495800"/>
          </a:xfrm>
        </p:spPr>
        <p:txBody>
          <a:bodyPr>
            <a:noAutofit/>
          </a:bodyPr>
          <a:lstStyle/>
          <a:p>
            <a:endParaRPr lang="en-US" sz="1800" dirty="0">
              <a:latin typeface="Arial" panose="020B0604020202020204" pitchFamily="34" charset="0"/>
              <a:cs typeface="Arial" panose="020B0604020202020204" pitchFamily="34" charset="0"/>
            </a:endParaRPr>
          </a:p>
        </p:txBody>
      </p:sp>
      <p:sp>
        <p:nvSpPr>
          <p:cNvPr id="9" name="Subtitle 1"/>
          <p:cNvSpPr txBox="1">
            <a:spLocks/>
          </p:cNvSpPr>
          <p:nvPr/>
        </p:nvSpPr>
        <p:spPr>
          <a:xfrm>
            <a:off x="836611" y="5860696"/>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3334729416"/>
      </p:ext>
    </p:extLst>
  </p:cSld>
  <p:clrMapOvr>
    <a:masterClrMapping/>
  </p:clrMapOvr>
  <mc:AlternateContent xmlns:mc="http://schemas.openxmlformats.org/markup-compatibility/2006" xmlns:p14="http://schemas.microsoft.com/office/powerpoint/2010/main">
    <mc:Choice Requires="p14">
      <p:transition spd="slow" p14:dur="1400" advTm="42967">
        <p14:ripple/>
      </p:transition>
    </mc:Choice>
    <mc:Fallback xmlns="">
      <p:transition spd="slow" advTm="429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1"/>
                            </p:stCondLst>
                            <p:childTnLst>
                              <p:par>
                                <p:cTn id="8" presetID="2" presetClass="entr" presetSubtype="12"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0-#ppt_w/2"/>
                                          </p:val>
                                        </p:tav>
                                        <p:tav tm="100000">
                                          <p:val>
                                            <p:strVal val="#ppt_x"/>
                                          </p:val>
                                        </p:tav>
                                      </p:tavLst>
                                    </p:anim>
                                    <p:anim calcmode="lin" valueType="num">
                                      <p:cBhvr additive="base">
                                        <p:cTn id="11" dur="2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2001"/>
                            </p:stCondLst>
                            <p:childTnLst>
                              <p:par>
                                <p:cTn id="13" presetID="2" presetClass="entr" presetSubtype="3" fill="hold" nodeType="afterEffect" nodePh="1">
                                  <p:stCondLst>
                                    <p:cond delay="0"/>
                                  </p:stCondLst>
                                  <p:endCondLst>
                                    <p:cond evt="begin" delay="0">
                                      <p:tn val="13"/>
                                    </p:cond>
                                  </p:endCondLst>
                                  <p:iterate type="wd">
                                    <p:tmPct val="10000"/>
                                  </p:iterate>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4001"/>
                            </p:stCondLst>
                            <p:childTnLst>
                              <p:par>
                                <p:cTn id="18" presetID="6" presetClass="entr" presetSubtype="16"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circle(in)">
                                      <p:cBhvr>
                                        <p:cTn id="2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14162" y="482600"/>
            <a:ext cx="10360501" cy="584200"/>
          </a:xfrm>
        </p:spPr>
        <p:txBody>
          <a:bodyPr/>
          <a:lstStyle/>
          <a:p>
            <a:r>
              <a:rPr lang="en-US" b="1" dirty="0">
                <a:latin typeface="Arial" panose="020B0604020202020204" pitchFamily="34" charset="0"/>
                <a:cs typeface="Arial" panose="020B0604020202020204" pitchFamily="34" charset="0"/>
              </a:rPr>
              <a:t>Conclusion</a:t>
            </a:r>
          </a:p>
        </p:txBody>
      </p:sp>
      <p:sp>
        <p:nvSpPr>
          <p:cNvPr id="10" name="Content Placeholder 9"/>
          <p:cNvSpPr>
            <a:spLocks noGrp="1"/>
          </p:cNvSpPr>
          <p:nvPr>
            <p:ph sz="half" idx="1"/>
          </p:nvPr>
        </p:nvSpPr>
        <p:spPr>
          <a:xfrm>
            <a:off x="760412" y="1395308"/>
            <a:ext cx="4977104" cy="4470400"/>
          </a:xfrm>
        </p:spPr>
        <p:txBody>
          <a:bodyPr/>
          <a:lstStyle/>
          <a:p>
            <a:r>
              <a:rPr lang="en-US" dirty="0">
                <a:latin typeface="Arial" panose="020B0604020202020204" pitchFamily="34" charset="0"/>
                <a:cs typeface="Arial" panose="020B0604020202020204" pitchFamily="34" charset="0"/>
              </a:rPr>
              <a:t>We are here to help and bring change</a:t>
            </a:r>
          </a:p>
          <a:p>
            <a:r>
              <a:rPr lang="en-US" dirty="0">
                <a:latin typeface="Arial" panose="020B0604020202020204" pitchFamily="34" charset="0"/>
                <a:cs typeface="Arial" panose="020B0604020202020204" pitchFamily="34" charset="0"/>
              </a:rPr>
              <a:t>This series consists of </a:t>
            </a:r>
            <a:r>
              <a:rPr lang="en-US" dirty="0" smtClean="0">
                <a:latin typeface="Arial" panose="020B0604020202020204" pitchFamily="34" charset="0"/>
                <a:cs typeface="Arial" panose="020B0604020202020204" pitchFamily="34" charset="0"/>
              </a:rPr>
              <a:t>several </a:t>
            </a:r>
            <a:r>
              <a:rPr lang="en-US" dirty="0" smtClean="0">
                <a:latin typeface="Arial" panose="020B0604020202020204" pitchFamily="34" charset="0"/>
                <a:cs typeface="Arial" panose="020B0604020202020204" pitchFamily="34" charset="0"/>
              </a:rPr>
              <a:t>videos, covering multiple subjects and categories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want to hear from you, with comments, suggestions and additions</a:t>
            </a:r>
          </a:p>
          <a:p>
            <a:r>
              <a:rPr lang="en-US" dirty="0">
                <a:latin typeface="Arial" panose="020B0604020202020204" pitchFamily="34" charset="0"/>
                <a:cs typeface="Arial" panose="020B0604020202020204" pitchFamily="34" charset="0"/>
              </a:rPr>
              <a:t>Contact us at: </a:t>
            </a:r>
            <a:endParaRPr lang="en-US" dirty="0" smtClean="0">
              <a:latin typeface="Arial" panose="020B0604020202020204" pitchFamily="34" charset="0"/>
              <a:cs typeface="Arial" panose="020B0604020202020204" pitchFamily="34" charset="0"/>
            </a:endParaRPr>
          </a:p>
          <a:p>
            <a:pPr marL="0" indent="0">
              <a:buNone/>
            </a:pPr>
            <a:r>
              <a:rPr lang="en-US" sz="1200" dirty="0" smtClean="0">
                <a:solidFill>
                  <a:srgbClr val="FFFF00"/>
                </a:solidFill>
                <a:latin typeface="Arial" panose="020B0604020202020204" pitchFamily="34" charset="0"/>
                <a:cs typeface="Arial" panose="020B0604020202020204" pitchFamily="34" charset="0"/>
              </a:rPr>
              <a:t>International_Relations@JordanianOppositionCoalition.com</a:t>
            </a:r>
            <a:endParaRPr lang="en-US" sz="1200" dirty="0">
              <a:solidFill>
                <a:srgbClr val="FFFF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95B8F554-69F8-4205-8AB9-A557AE972303}"/>
              </a:ext>
            </a:extLst>
          </p:cNvPr>
          <p:cNvSpPr>
            <a:spLocks noGrp="1"/>
          </p:cNvSpPr>
          <p:nvPr>
            <p:ph sz="half" idx="2"/>
          </p:nvPr>
        </p:nvSpPr>
        <p:spPr/>
        <p:txBody>
          <a:bodyPr/>
          <a:lstStyle/>
          <a:p>
            <a:endParaRPr lang="en-GB"/>
          </a:p>
        </p:txBody>
      </p:sp>
      <p:pic>
        <p:nvPicPr>
          <p:cNvPr id="11" name="Picture 10">
            <a:extLst>
              <a:ext uri="{FF2B5EF4-FFF2-40B4-BE49-F238E27FC236}">
                <a16:creationId xmlns:a16="http://schemas.microsoft.com/office/drawing/2014/main" id="{A7A23B15-A313-4092-AE39-FC0A7316082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2292" y1="35996" x2="46146" y2="61983"/>
                        <a14:foregroundMark x1="46146" y1="61983" x2="45729" y2="68335"/>
                        <a14:backgroundMark x1="29427" y1="20212" x2="16979" y2="51107"/>
                      </a14:backgroundRemoval>
                    </a14:imgEffect>
                  </a14:imgLayer>
                </a14:imgProps>
              </a:ext>
            </a:extLst>
          </a:blip>
          <a:stretch>
            <a:fillRect/>
          </a:stretch>
        </p:blipFill>
        <p:spPr>
          <a:xfrm>
            <a:off x="3732212" y="545253"/>
            <a:ext cx="10758061" cy="5855547"/>
          </a:xfrm>
          <a:prstGeom prst="rect">
            <a:avLst/>
          </a:prstGeom>
        </p:spPr>
      </p:pic>
      <p:sp>
        <p:nvSpPr>
          <p:cNvPr id="7" name="Subtitle 1"/>
          <p:cNvSpPr txBox="1">
            <a:spLocks/>
          </p:cNvSpPr>
          <p:nvPr/>
        </p:nvSpPr>
        <p:spPr>
          <a:xfrm>
            <a:off x="846629" y="5791200"/>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3291777354"/>
      </p:ext>
    </p:extLst>
  </p:cSld>
  <p:clrMapOvr>
    <a:masterClrMapping/>
  </p:clrMapOvr>
  <mc:AlternateContent xmlns:mc="http://schemas.openxmlformats.org/markup-compatibility/2006" xmlns:p14="http://schemas.microsoft.com/office/powerpoint/2010/main">
    <mc:Choice Requires="p14">
      <p:transition spd="med" p14:dur="700" advTm="18118">
        <p:fade/>
      </p:transition>
    </mc:Choice>
    <mc:Fallback xmlns="">
      <p:transition spd="med" advTm="181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1"/>
                            </p:stCondLst>
                            <p:childTnLst>
                              <p:par>
                                <p:cTn id="8" presetID="2" presetClass="entr" presetSubtype="4"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2000" fill="hold"/>
                                        <p:tgtEl>
                                          <p:spTgt spid="9"/>
                                        </p:tgtEl>
                                        <p:attrNameLst>
                                          <p:attrName>ppt_x</p:attrName>
                                        </p:attrNameLst>
                                      </p:cBhvr>
                                      <p:tavLst>
                                        <p:tav tm="0">
                                          <p:val>
                                            <p:strVal val="#ppt_x"/>
                                          </p:val>
                                        </p:tav>
                                        <p:tav tm="100000">
                                          <p:val>
                                            <p:strVal val="#ppt_x"/>
                                          </p:val>
                                        </p:tav>
                                      </p:tavLst>
                                    </p:anim>
                                    <p:anim calcmode="lin" valueType="num">
                                      <p:cBhvr additive="base">
                                        <p:cTn id="11" dur="2000" fill="hold"/>
                                        <p:tgtEl>
                                          <p:spTgt spid="9"/>
                                        </p:tgtEl>
                                        <p:attrNameLst>
                                          <p:attrName>ppt_y</p:attrName>
                                        </p:attrNameLst>
                                      </p:cBhvr>
                                      <p:tavLst>
                                        <p:tav tm="0">
                                          <p:val>
                                            <p:strVal val="1+#ppt_h/2"/>
                                          </p:val>
                                        </p:tav>
                                        <p:tav tm="100000">
                                          <p:val>
                                            <p:strVal val="#ppt_y"/>
                                          </p:val>
                                        </p:tav>
                                      </p:tavLst>
                                    </p:anim>
                                  </p:childTnLst>
                                </p:cTn>
                              </p:par>
                            </p:childTnLst>
                          </p:cTn>
                        </p:par>
                        <p:par>
                          <p:cTn id="12" fill="hold">
                            <p:stCondLst>
                              <p:cond delay="2001"/>
                            </p:stCondLst>
                            <p:childTnLst>
                              <p:par>
                                <p:cTn id="13" presetID="22" presetClass="entr" presetSubtype="4"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down)">
                                      <p:cBhvr>
                                        <p:cTn id="15" dur="500"/>
                                        <p:tgtEl>
                                          <p:spTgt spid="10">
                                            <p:txEl>
                                              <p:pRg st="0" end="0"/>
                                            </p:txEl>
                                          </p:spTgt>
                                        </p:tgtEl>
                                      </p:cBhvr>
                                    </p:animEffect>
                                  </p:childTnLst>
                                </p:cTn>
                              </p:par>
                            </p:childTnLst>
                          </p:cTn>
                        </p:par>
                        <p:par>
                          <p:cTn id="16" fill="hold">
                            <p:stCondLst>
                              <p:cond delay="2501"/>
                            </p:stCondLst>
                            <p:childTnLst>
                              <p:par>
                                <p:cTn id="17" presetID="22" presetClass="entr" presetSubtype="4"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down)">
                                      <p:cBhvr>
                                        <p:cTn id="19" dur="500"/>
                                        <p:tgtEl>
                                          <p:spTgt spid="10">
                                            <p:txEl>
                                              <p:pRg st="1" end="1"/>
                                            </p:txEl>
                                          </p:spTgt>
                                        </p:tgtEl>
                                      </p:cBhvr>
                                    </p:animEffect>
                                  </p:childTnLst>
                                </p:cTn>
                              </p:par>
                            </p:childTnLst>
                          </p:cTn>
                        </p:par>
                        <p:par>
                          <p:cTn id="20" fill="hold">
                            <p:stCondLst>
                              <p:cond delay="3001"/>
                            </p:stCondLst>
                            <p:childTnLst>
                              <p:par>
                                <p:cTn id="21" presetID="22" presetClass="entr" presetSubtype="4" fill="hold"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down)">
                                      <p:cBhvr>
                                        <p:cTn id="23" dur="500"/>
                                        <p:tgtEl>
                                          <p:spTgt spid="10">
                                            <p:txEl>
                                              <p:pRg st="2" end="2"/>
                                            </p:txEl>
                                          </p:spTgt>
                                        </p:tgtEl>
                                      </p:cBhvr>
                                    </p:animEffect>
                                  </p:childTnLst>
                                </p:cTn>
                              </p:par>
                            </p:childTnLst>
                          </p:cTn>
                        </p:par>
                        <p:par>
                          <p:cTn id="24" fill="hold">
                            <p:stCondLst>
                              <p:cond delay="3501"/>
                            </p:stCondLst>
                            <p:childTnLst>
                              <p:par>
                                <p:cTn id="25" presetID="22" presetClass="entr" presetSubtype="4" fill="hold"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down)">
                                      <p:cBhvr>
                                        <p:cTn id="27" dur="500"/>
                                        <p:tgtEl>
                                          <p:spTgt spid="10">
                                            <p:txEl>
                                              <p:pRg st="3" end="3"/>
                                            </p:txEl>
                                          </p:spTgt>
                                        </p:tgtEl>
                                      </p:cBhvr>
                                    </p:animEffect>
                                  </p:childTnLst>
                                </p:cTn>
                              </p:par>
                            </p:childTnLst>
                          </p:cTn>
                        </p:par>
                        <p:par>
                          <p:cTn id="28" fill="hold">
                            <p:stCondLst>
                              <p:cond delay="4001"/>
                            </p:stCondLst>
                            <p:childTnLst>
                              <p:par>
                                <p:cTn id="29" presetID="22" presetClass="entr" presetSubtype="4" fill="hold"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wipe(down)">
                                      <p:cBhvr>
                                        <p:cTn id="31" dur="500"/>
                                        <p:tgtEl>
                                          <p:spTgt spid="10">
                                            <p:txEl>
                                              <p:pRg st="4" end="4"/>
                                            </p:txEl>
                                          </p:spTgt>
                                        </p:tgtEl>
                                      </p:cBhvr>
                                    </p:animEffect>
                                  </p:childTnLst>
                                </p:cTn>
                              </p:par>
                            </p:childTnLst>
                          </p:cTn>
                        </p:par>
                        <p:par>
                          <p:cTn id="32" fill="hold">
                            <p:stCondLst>
                              <p:cond delay="4501"/>
                            </p:stCondLst>
                            <p:childTnLst>
                              <p:par>
                                <p:cTn id="33" presetID="6" presetClass="entr" presetSubtype="16" fill="hold"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circle(in)">
                                      <p:cBhvr>
                                        <p:cTn id="35"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3"/>
                </p:tgtEl>
              </p:cMediaNode>
            </p:audio>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28000">
              <a:schemeClr val="bg1"/>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26825" y="6096000"/>
            <a:ext cx="609600" cy="609600"/>
          </a:xfrm>
          <a:prstGeom prst="rect">
            <a:avLst/>
          </a:prstGeom>
        </p:spPr>
      </p:pic>
    </p:spTree>
    <p:extLst>
      <p:ext uri="{BB962C8B-B14F-4D97-AF65-F5344CB8AC3E}">
        <p14:creationId xmlns:p14="http://schemas.microsoft.com/office/powerpoint/2010/main" val="1889005126"/>
      </p:ext>
    </p:extLst>
  </p:cSld>
  <p:clrMapOvr>
    <a:masterClrMapping/>
  </p:clrMapOvr>
  <mc:AlternateContent xmlns:mc="http://schemas.openxmlformats.org/markup-compatibility/2006" xmlns:p14="http://schemas.microsoft.com/office/powerpoint/2010/main">
    <mc:Choice Requires="p14">
      <p:transition spd="slow" p14:dur="3000" advClick="0" advTm="4422">
        <p:fade/>
      </p:transition>
    </mc:Choice>
    <mc:Fallback xmlns="">
      <p:transition spd="slow" advClick="0" advTm="44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28000">
              <a:schemeClr val="bg1"/>
            </a:gs>
            <a:gs pos="100000">
              <a:schemeClr val="bg2">
                <a:shade val="5000"/>
                <a:sat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887E2F-F6FC-4839-9455-4C5908E9243B}"/>
              </a:ext>
            </a:extLst>
          </p:cNvPr>
          <p:cNvSpPr txBox="1"/>
          <p:nvPr/>
        </p:nvSpPr>
        <p:spPr>
          <a:xfrm>
            <a:off x="2589528" y="3224814"/>
            <a:ext cx="7009768" cy="1877437"/>
          </a:xfrm>
          <a:prstGeom prst="rect">
            <a:avLst/>
          </a:prstGeom>
          <a:noFill/>
        </p:spPr>
        <p:txBody>
          <a:bodyPr wrap="square">
            <a:spAutoFit/>
          </a:bodyPr>
          <a:lstStyle/>
          <a:p>
            <a:pPr algn="ctr"/>
            <a:r>
              <a:rPr lang="ar-SA" sz="4400" b="1" kern="1200" dirty="0">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الائتلاف ال</a:t>
            </a:r>
            <a:r>
              <a:rPr lang="ar-JO" sz="4400" b="1" kern="1200" dirty="0">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أ</a:t>
            </a:r>
            <a:r>
              <a:rPr lang="ar-SA" sz="4400" b="1" kern="1200" dirty="0">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ردني للمعارضة</a:t>
            </a:r>
            <a:endParaRPr lang="en-GB" sz="1600" b="1" dirty="0">
              <a:effectLst/>
              <a:latin typeface="Times New Roman" panose="02020603050405020304" pitchFamily="18" charset="0"/>
              <a:ea typeface="Times New Roman" panose="02020603050405020304" pitchFamily="18" charset="0"/>
            </a:endParaRPr>
          </a:p>
          <a:p>
            <a:pPr algn="ctr"/>
            <a:r>
              <a:rPr lang="en-US" sz="3600" b="1" kern="1200" dirty="0">
                <a:effectLst>
                  <a:outerShdw blurRad="38100" dist="38100" dir="2700000" algn="tl">
                    <a:srgbClr val="000000">
                      <a:alpha val="43000"/>
                    </a:srgbClr>
                  </a:outerShdw>
                </a:effectLst>
                <a:latin typeface="Calibri" panose="020F0502020204030204" pitchFamily="34" charset="0"/>
                <a:ea typeface="Times New Roman" panose="02020603050405020304" pitchFamily="18" charset="0"/>
                <a:cs typeface="Arial" panose="020B0604020202020204" pitchFamily="34" charset="0"/>
              </a:rPr>
              <a:t>The Jordanian Opposition Coalition </a:t>
            </a:r>
            <a:endParaRPr lang="en-GB" sz="1600" b="1" dirty="0">
              <a:effectLst/>
              <a:latin typeface="Times New Roman" panose="02020603050405020304" pitchFamily="18" charset="0"/>
              <a:ea typeface="Times New Roman" panose="02020603050405020304" pitchFamily="18" charset="0"/>
            </a:endParaRPr>
          </a:p>
          <a:p>
            <a:pPr algn="ctr"/>
            <a:r>
              <a:rPr lang="en-US" sz="3600" b="1" kern="1200" dirty="0">
                <a:effectLst/>
                <a:latin typeface="Calibri" panose="020F0502020204030204" pitchFamily="34" charset="0"/>
                <a:ea typeface="Times New Roman" panose="02020603050405020304" pitchFamily="18" charset="0"/>
                <a:cs typeface="Arial" panose="020B0604020202020204" pitchFamily="34" charset="0"/>
              </a:rPr>
              <a:t> </a:t>
            </a:r>
            <a:endParaRPr lang="en-GB" sz="1600" b="1"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7890E232-F3D1-434F-BDE9-E292725E2CD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2292" y1="35996" x2="46146" y2="61983"/>
                        <a14:foregroundMark x1="46146" y1="61983" x2="45729" y2="68335"/>
                        <a14:backgroundMark x1="29427" y1="20212" x2="16979" y2="51107"/>
                      </a14:backgroundRemoval>
                    </a14:imgEffect>
                  </a14:imgLayer>
                </a14:imgProps>
              </a:ext>
            </a:extLst>
          </a:blip>
          <a:stretch>
            <a:fillRect/>
          </a:stretch>
        </p:blipFill>
        <p:spPr>
          <a:xfrm>
            <a:off x="2665412" y="-503376"/>
            <a:ext cx="7266759" cy="3932376"/>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6825" y="6096000"/>
            <a:ext cx="609600" cy="609600"/>
          </a:xfrm>
          <a:prstGeom prst="rect">
            <a:avLst/>
          </a:prstGeom>
        </p:spPr>
      </p:pic>
    </p:spTree>
    <p:extLst>
      <p:ext uri="{BB962C8B-B14F-4D97-AF65-F5344CB8AC3E}">
        <p14:creationId xmlns:p14="http://schemas.microsoft.com/office/powerpoint/2010/main" val="123608805"/>
      </p:ext>
    </p:extLst>
  </p:cSld>
  <p:clrMapOvr>
    <a:masterClrMapping/>
  </p:clrMapOvr>
  <mc:AlternateContent xmlns:mc="http://schemas.openxmlformats.org/markup-compatibility/2006" xmlns:p14="http://schemas.microsoft.com/office/powerpoint/2010/main">
    <mc:Choice Requires="p14">
      <p:transition spd="slow" p14:dur="2000" advClick="0" advTm="3889">
        <p:fade/>
      </p:transition>
    </mc:Choice>
    <mc:Fallback xmlns="">
      <p:transition spd="slow" advClick="0" advTm="38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53061" y="1905002"/>
            <a:ext cx="9751060" cy="2147926"/>
          </a:xfrm>
        </p:spPr>
        <p:txBody>
          <a:bodyPr/>
          <a:lstStyle/>
          <a:p>
            <a:r>
              <a:rPr lang="en-US" sz="6600" b="1" dirty="0"/>
              <a:t>The New Jordan</a:t>
            </a:r>
            <a:br>
              <a:rPr lang="en-US" sz="6600" b="1" dirty="0"/>
            </a:br>
            <a:r>
              <a:rPr lang="en-US" b="1" dirty="0"/>
              <a:t/>
            </a:r>
            <a:br>
              <a:rPr lang="en-US" b="1" dirty="0"/>
            </a:br>
            <a:r>
              <a:rPr lang="en-US" sz="2000" b="1" i="1" dirty="0" smtClean="0">
                <a:latin typeface="Arial" panose="020B0604020202020204" pitchFamily="34" charset="0"/>
                <a:cs typeface="Arial" panose="020B0604020202020204" pitchFamily="34" charset="0"/>
              </a:rPr>
              <a:t>April </a:t>
            </a:r>
            <a:r>
              <a:rPr lang="en-US" sz="2000" b="1" i="1" dirty="0" smtClean="0">
                <a:latin typeface="Arial" panose="020B0604020202020204" pitchFamily="34" charset="0"/>
                <a:cs typeface="Arial" panose="020B0604020202020204" pitchFamily="34" charset="0"/>
              </a:rPr>
              <a:t>12,  </a:t>
            </a:r>
            <a:r>
              <a:rPr lang="en-US" sz="2000" b="1" i="1" dirty="0" smtClean="0">
                <a:latin typeface="Arial" panose="020B0604020202020204" pitchFamily="34" charset="0"/>
                <a:cs typeface="Arial" panose="020B0604020202020204" pitchFamily="34" charset="0"/>
              </a:rPr>
              <a:t>2021</a:t>
            </a:r>
            <a:endParaRPr lang="en-US" sz="2000" b="1" i="1" dirty="0">
              <a:latin typeface="Arial" panose="020B0604020202020204" pitchFamily="34" charset="0"/>
              <a:cs typeface="Arial" panose="020B0604020202020204" pitchFamily="34" charset="0"/>
            </a:endParaRPr>
          </a:p>
        </p:txBody>
      </p:sp>
      <p:sp>
        <p:nvSpPr>
          <p:cNvPr id="2" name="Subtitle 1"/>
          <p:cNvSpPr>
            <a:spLocks noGrp="1"/>
          </p:cNvSpPr>
          <p:nvPr>
            <p:ph type="subTitle" idx="1"/>
          </p:nvPr>
        </p:nvSpPr>
        <p:spPr>
          <a:xfrm>
            <a:off x="948951" y="4052928"/>
            <a:ext cx="10403261" cy="1580336"/>
          </a:xfrm>
        </p:spPr>
        <p:txBody>
          <a:bodyPr>
            <a:normAutofit/>
          </a:bodyPr>
          <a:lstStyle/>
          <a:p>
            <a:r>
              <a:rPr lang="en-US" b="1" dirty="0">
                <a:latin typeface="Arial" panose="020B0604020202020204" pitchFamily="34" charset="0"/>
                <a:cs typeface="Arial" panose="020B0604020202020204" pitchFamily="34" charset="0"/>
              </a:rPr>
              <a:t>A Beacon Of Peace &amp; Prosperity</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For The Entire Middle East</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The JOC Political Platform</a:t>
            </a:r>
            <a:endParaRPr lang="en-US" sz="200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7" name="Subtitle 1"/>
          <p:cNvSpPr txBox="1">
            <a:spLocks/>
          </p:cNvSpPr>
          <p:nvPr/>
        </p:nvSpPr>
        <p:spPr>
          <a:xfrm>
            <a:off x="922830" y="3022944"/>
            <a:ext cx="10057129" cy="410212"/>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dirty="0">
                <a:solidFill>
                  <a:srgbClr val="FFFF00"/>
                </a:solidFill>
                <a:latin typeface="Arial" panose="020B0604020202020204" pitchFamily="34" charset="0"/>
                <a:cs typeface="Arial" panose="020B0604020202020204" pitchFamily="34" charset="0"/>
              </a:rPr>
              <a:t>The Jordanian Opposition Coalition (JOC)</a:t>
            </a:r>
            <a:endParaRPr lang="en-US" sz="2000" dirty="0">
              <a:solidFill>
                <a:srgbClr val="FFFF00"/>
              </a:solidFill>
              <a:latin typeface="Arial" panose="020B0604020202020204" pitchFamily="34" charset="0"/>
              <a:cs typeface="Arial" panose="020B0604020202020204" pitchFamily="34" charset="0"/>
            </a:endParaRPr>
          </a:p>
        </p:txBody>
      </p:sp>
      <p:sp>
        <p:nvSpPr>
          <p:cNvPr id="8" name="Subtitle 1"/>
          <p:cNvSpPr txBox="1">
            <a:spLocks/>
          </p:cNvSpPr>
          <p:nvPr/>
        </p:nvSpPr>
        <p:spPr>
          <a:xfrm>
            <a:off x="227012" y="324666"/>
            <a:ext cx="11658600" cy="567312"/>
          </a:xfrm>
          <a:prstGeom prst="rect">
            <a:avLst/>
          </a:prstGeom>
        </p:spPr>
        <p:txBody>
          <a:bodyPr vert="horz" lIns="121899" tIns="60949" rIns="121899" bIns="60949" rtlCol="0">
            <a:normAutofit fontScale="47500" lnSpcReduction="20000"/>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8000" b="1" i="1" dirty="0">
                <a:solidFill>
                  <a:srgbClr val="FFFF00"/>
                </a:solidFill>
                <a:latin typeface="Arial" panose="020B0604020202020204" pitchFamily="34" charset="0"/>
                <a:cs typeface="Arial" panose="020B0604020202020204" pitchFamily="34" charset="0"/>
              </a:rPr>
              <a:t>Part </a:t>
            </a:r>
            <a:r>
              <a:rPr lang="en-US" sz="8000" b="1" i="1" dirty="0" smtClean="0">
                <a:solidFill>
                  <a:srgbClr val="FFFF00"/>
                </a:solidFill>
                <a:latin typeface="Arial" panose="020B0604020202020204" pitchFamily="34" charset="0"/>
                <a:cs typeface="Arial" panose="020B0604020202020204" pitchFamily="34" charset="0"/>
              </a:rPr>
              <a:t>3: The JOC Political Platform</a:t>
            </a:r>
            <a:endParaRPr lang="en-US" sz="8000" b="1" i="1" dirty="0">
              <a:solidFill>
                <a:srgbClr val="FFFF00"/>
              </a:solidFill>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9D2444E9-02F7-4288-AF30-5D4A664A475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2292" y1="35996" x2="46146" y2="61983"/>
                        <a14:foregroundMark x1="46146" y1="61983" x2="45729" y2="68335"/>
                        <a14:backgroundMark x1="29427" y1="20212" x2="16979" y2="51107"/>
                      </a14:backgroundRemoval>
                    </a14:imgEffect>
                  </a14:imgLayer>
                </a14:imgProps>
              </a:ext>
            </a:extLst>
          </a:blip>
          <a:stretch>
            <a:fillRect/>
          </a:stretch>
        </p:blipFill>
        <p:spPr>
          <a:xfrm>
            <a:off x="4570412" y="251900"/>
            <a:ext cx="3352800" cy="1814354"/>
          </a:xfrm>
          <a:prstGeom prst="rect">
            <a:avLst/>
          </a:prstGeom>
        </p:spPr>
      </p:pic>
      <p:sp>
        <p:nvSpPr>
          <p:cNvPr id="9" name="Subtitle 1"/>
          <p:cNvSpPr txBox="1">
            <a:spLocks/>
          </p:cNvSpPr>
          <p:nvPr/>
        </p:nvSpPr>
        <p:spPr>
          <a:xfrm>
            <a:off x="846629" y="5791200"/>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1082871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9000" advClick="0" advTm="15833">
        <p15:prstTrans prst="curtains"/>
      </p:transition>
    </mc:Choice>
    <mc:Fallback xmlns="">
      <p:transition spd="slow" advClick="0" advTm="158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p:cTn id="10" dur="3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1" dur="3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2" dur="3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3" dur="3000"/>
                                        <p:tgtEl>
                                          <p:spTgt spid="7">
                                            <p:txEl>
                                              <p:pRg st="0" end="0"/>
                                            </p:txEl>
                                          </p:spTgt>
                                        </p:tgtEl>
                                      </p:cBhvr>
                                    </p:animEffect>
                                  </p:childTnLst>
                                </p:cTn>
                              </p:par>
                            </p:childTnLst>
                          </p:cTn>
                        </p:par>
                        <p:par>
                          <p:cTn id="14" fill="hold">
                            <p:stCondLst>
                              <p:cond delay="3000"/>
                            </p:stCondLst>
                            <p:childTnLst>
                              <p:par>
                                <p:cTn id="15" presetID="31" presetClass="entr" presetSubtype="0" fill="hold" nodeType="afterEffect">
                                  <p:stCondLst>
                                    <p:cond delay="0"/>
                                  </p:stCondLst>
                                  <p:iterate type="lt">
                                    <p:tmPct val="1517"/>
                                  </p:iterate>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3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3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9" dur="3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0" dur="3000"/>
                                        <p:tgtEl>
                                          <p:spTgt spid="8">
                                            <p:txEl>
                                              <p:pRg st="0" end="0"/>
                                            </p:txEl>
                                          </p:spTgt>
                                        </p:tgtEl>
                                      </p:cBhvr>
                                    </p:animEffect>
                                  </p:childTnLst>
                                </p:cTn>
                              </p:par>
                            </p:childTnLst>
                          </p:cTn>
                        </p:par>
                        <p:par>
                          <p:cTn id="21" fill="hold">
                            <p:stCondLst>
                              <p:cond delay="7274"/>
                            </p:stCondLst>
                            <p:childTnLst>
                              <p:par>
                                <p:cTn id="22" presetID="6" presetClass="entr" presetSubtype="16" fill="hold"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circle(in)">
                                      <p:cBhvr>
                                        <p:cTn id="24"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162" y="304800"/>
            <a:ext cx="10360501" cy="812800"/>
          </a:xfrm>
        </p:spPr>
        <p:txBody>
          <a:bodyPr/>
          <a:lstStyle/>
          <a:p>
            <a:pPr algn="ctr"/>
            <a:r>
              <a:rPr lang="en-US" b="1" dirty="0" smtClean="0">
                <a:latin typeface="Arial" panose="020B0604020202020204" pitchFamily="34" charset="0"/>
                <a:cs typeface="Arial" panose="020B0604020202020204" pitchFamily="34" charset="0"/>
              </a:rPr>
              <a:t>Endorsed </a:t>
            </a:r>
            <a:r>
              <a:rPr lang="en-US" b="1" dirty="0">
                <a:latin typeface="Arial" panose="020B0604020202020204" pitchFamily="34" charset="0"/>
                <a:cs typeface="Arial" panose="020B0604020202020204" pitchFamily="34" charset="0"/>
              </a:rPr>
              <a:t>By JOC Leadership</a:t>
            </a:r>
          </a:p>
        </p:txBody>
      </p:sp>
      <p:sp>
        <p:nvSpPr>
          <p:cNvPr id="14" name="Content Placeholder 13"/>
          <p:cNvSpPr>
            <a:spLocks noGrp="1"/>
          </p:cNvSpPr>
          <p:nvPr>
            <p:ph idx="1"/>
          </p:nvPr>
        </p:nvSpPr>
        <p:spPr>
          <a:xfrm>
            <a:off x="880990" y="1447800"/>
            <a:ext cx="10360501" cy="4470400"/>
          </a:xfrm>
        </p:spPr>
        <p:txBody>
          <a:bodyPr>
            <a:normAutofit lnSpcReduction="10000"/>
          </a:bodyPr>
          <a:lstStyle/>
          <a:p>
            <a:pPr marL="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Mudar </a:t>
            </a:r>
            <a:r>
              <a:rPr lang="en-US" sz="2400" b="1" dirty="0" err="1">
                <a:latin typeface="Arial" panose="020B0604020202020204" pitchFamily="34" charset="0"/>
                <a:cs typeface="Arial" panose="020B0604020202020204" pitchFamily="34" charset="0"/>
              </a:rPr>
              <a:t>Zahran</a:t>
            </a:r>
            <a:r>
              <a:rPr lang="en-US" sz="2400" b="1" dirty="0">
                <a:latin typeface="Arial" panose="020B0604020202020204" pitchFamily="34" charset="0"/>
                <a:cs typeface="Arial" panose="020B0604020202020204" pitchFamily="34" charset="0"/>
              </a:rPr>
              <a:t>, Secretary </a:t>
            </a:r>
            <a:r>
              <a:rPr lang="en-US" sz="2400" b="1" dirty="0" smtClean="0">
                <a:latin typeface="Arial" panose="020B0604020202020204" pitchFamily="34" charset="0"/>
                <a:cs typeface="Arial" panose="020B0604020202020204" pitchFamily="34" charset="0"/>
              </a:rPr>
              <a:t>General</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Naseem </a:t>
            </a:r>
            <a:r>
              <a:rPr lang="en-US" sz="2400" b="1" dirty="0" err="1">
                <a:latin typeface="Arial" panose="020B0604020202020204" pitchFamily="34" charset="0"/>
                <a:cs typeface="Arial" panose="020B0604020202020204" pitchFamily="34" charset="0"/>
              </a:rPr>
              <a:t>AlGhewan</a:t>
            </a:r>
            <a:r>
              <a:rPr lang="en-US" sz="2400" b="1" dirty="0">
                <a:latin typeface="Arial" panose="020B0604020202020204" pitchFamily="34" charset="0"/>
                <a:cs typeface="Arial" panose="020B0604020202020204" pitchFamily="34" charset="0"/>
              </a:rPr>
              <a:t>, Deputy Secretary General, National Security </a:t>
            </a:r>
            <a:r>
              <a:rPr lang="en-US" sz="2400" b="1" dirty="0" smtClean="0">
                <a:latin typeface="Arial" panose="020B0604020202020204" pitchFamily="34" charset="0"/>
                <a:cs typeface="Arial" panose="020B0604020202020204" pitchFamily="34" charset="0"/>
              </a:rPr>
              <a:t>Advisor</a:t>
            </a:r>
          </a:p>
          <a:p>
            <a:endParaRPr lang="en-US" sz="2400" dirty="0">
              <a:latin typeface="Arial" panose="020B0604020202020204" pitchFamily="34" charset="0"/>
              <a:cs typeface="Arial" panose="020B0604020202020204" pitchFamily="34" charset="0"/>
            </a:endParaRPr>
          </a:p>
          <a:p>
            <a:r>
              <a:rPr lang="en-US" sz="2400" b="1" dirty="0" err="1">
                <a:latin typeface="Arial" panose="020B0604020202020204" pitchFamily="34" charset="0"/>
                <a:cs typeface="Arial" panose="020B0604020202020204" pitchFamily="34" charset="0"/>
              </a:rPr>
              <a:t>Mohd</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Betaibet</a:t>
            </a:r>
            <a:r>
              <a:rPr lang="en-US" sz="2400" b="1" dirty="0">
                <a:latin typeface="Arial" panose="020B0604020202020204" pitchFamily="34" charset="0"/>
                <a:cs typeface="Arial" panose="020B0604020202020204" pitchFamily="34" charset="0"/>
              </a:rPr>
              <a:t>, Shadow Secretary of </a:t>
            </a:r>
            <a:r>
              <a:rPr lang="en-US" sz="2400" b="1" dirty="0" smtClean="0">
                <a:latin typeface="Arial" panose="020B0604020202020204" pitchFamily="34" charset="0"/>
                <a:cs typeface="Arial" panose="020B0604020202020204" pitchFamily="34" charset="0"/>
              </a:rPr>
              <a:t>Labor</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Michael Ross, Senior Advisor</a:t>
            </a:r>
            <a:endParaRPr lang="en-US" sz="2400" dirty="0">
              <a:latin typeface="Arial" panose="020B0604020202020204" pitchFamily="34" charset="0"/>
              <a:cs typeface="Arial" panose="020B0604020202020204" pitchFamily="34" charset="0"/>
            </a:endParaRPr>
          </a:p>
        </p:txBody>
      </p:sp>
      <p:sp>
        <p:nvSpPr>
          <p:cNvPr id="6" name="Subtitle 1"/>
          <p:cNvSpPr txBox="1">
            <a:spLocks/>
          </p:cNvSpPr>
          <p:nvPr/>
        </p:nvSpPr>
        <p:spPr>
          <a:xfrm>
            <a:off x="846629" y="5791200"/>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p14:dur="100" advTm="8921">
        <p:cut/>
      </p:transition>
    </mc:Choice>
    <mc:Fallback xmlns="">
      <p:transition advTm="8921">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2000" fill="hold"/>
                                        <p:tgtEl>
                                          <p:spTgt spid="13"/>
                                        </p:tgtEl>
                                        <p:attrNameLst>
                                          <p:attrName>ppt_x</p:attrName>
                                        </p:attrNameLst>
                                      </p:cBhvr>
                                      <p:tavLst>
                                        <p:tav tm="0">
                                          <p:val>
                                            <p:strVal val="#ppt_x"/>
                                          </p:val>
                                        </p:tav>
                                        <p:tav tm="100000">
                                          <p:val>
                                            <p:strVal val="#ppt_x"/>
                                          </p:val>
                                        </p:tav>
                                      </p:tavLst>
                                    </p:anim>
                                    <p:anim calcmode="lin" valueType="num">
                                      <p:cBhvr additive="base">
                                        <p:cTn id="11" dur="2000" fill="hold"/>
                                        <p:tgtEl>
                                          <p:spTgt spid="13"/>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500"/>
                                        <p:tgtEl>
                                          <p:spTgt spid="14">
                                            <p:txEl>
                                              <p:pRg st="3" end="3"/>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animEffect transition="in" filter="fade">
                                      <p:cBhvr>
                                        <p:cTn id="23" dur="500"/>
                                        <p:tgtEl>
                                          <p:spTgt spid="14">
                                            <p:txEl>
                                              <p:pRg st="5" end="5"/>
                                            </p:txEl>
                                          </p:spTgt>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animEffect transition="in" filter="fade">
                                      <p:cBhvr>
                                        <p:cTn id="27" dur="500"/>
                                        <p:tgtEl>
                                          <p:spTgt spid="14">
                                            <p:txEl>
                                              <p:pRg st="7" end="7"/>
                                            </p:txEl>
                                          </p:spTgt>
                                        </p:tgtEl>
                                      </p:cBhvr>
                                    </p:animEffect>
                                  </p:childTnLst>
                                </p:cTn>
                              </p:par>
                            </p:childTnLst>
                          </p:cTn>
                        </p:par>
                        <p:par>
                          <p:cTn id="28" fill="hold">
                            <p:stCondLst>
                              <p:cond delay="4000"/>
                            </p:stCondLst>
                            <p:childTnLst>
                              <p:par>
                                <p:cTn id="29" presetID="6" presetClass="entr" presetSubtype="16" fill="hold"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circle(in)">
                                      <p:cBhvr>
                                        <p:cTn id="3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7"/>
                </p:tgtEl>
              </p:cMediaNode>
            </p:audio>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660400"/>
          </a:xfrm>
        </p:spPr>
        <p:txBody>
          <a:bodyPr>
            <a:normAutofit/>
          </a:bodyPr>
          <a:lstStyle/>
          <a:p>
            <a:pPr algn="ctr"/>
            <a:r>
              <a:rPr lang="en-US" b="1" dirty="0" smtClean="0">
                <a:latin typeface="Arial" panose="020B0604020202020204" pitchFamily="34" charset="0"/>
                <a:cs typeface="Arial" panose="020B0604020202020204" pitchFamily="34" charset="0"/>
              </a:rPr>
              <a:t>documents </a:t>
            </a:r>
            <a:r>
              <a:rPr lang="en-US" b="1" dirty="0" smtClean="0">
                <a:latin typeface="Arial" panose="020B0604020202020204" pitchFamily="34" charset="0"/>
                <a:cs typeface="Arial" panose="020B0604020202020204" pitchFamily="34" charset="0"/>
              </a:rPr>
              <a:t>Released </a:t>
            </a:r>
            <a:r>
              <a:rPr lang="en-US" b="1" dirty="0" smtClean="0">
                <a:latin typeface="Arial" panose="020B0604020202020204" pitchFamily="34" charset="0"/>
                <a:cs typeface="Arial" panose="020B0604020202020204" pitchFamily="34" charset="0"/>
              </a:rPr>
              <a:t>So Far</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162" y="1968500"/>
            <a:ext cx="10360501" cy="2920999"/>
          </a:xfrm>
        </p:spPr>
        <p:txBody>
          <a:bodyPr>
            <a:normAutofit fontScale="77500" lnSpcReduction="20000"/>
          </a:bodyPr>
          <a:lstStyle/>
          <a:p>
            <a:r>
              <a:rPr lang="en-US" b="1" dirty="0" smtClean="0">
                <a:solidFill>
                  <a:srgbClr val="00B0F0"/>
                </a:solidFill>
                <a:latin typeface="Arial" panose="020B0604020202020204" pitchFamily="34" charset="0"/>
                <a:cs typeface="Arial" panose="020B0604020202020204" pitchFamily="34" charset="0"/>
              </a:rPr>
              <a:t>Platform</a:t>
            </a:r>
            <a:r>
              <a:rPr lang="en-US" b="1" dirty="0" smtClean="0">
                <a:latin typeface="Arial" panose="020B0604020202020204" pitchFamily="34" charset="0"/>
                <a:cs typeface="Arial" panose="020B0604020202020204" pitchFamily="34" charset="0"/>
              </a:rPr>
              <a:t> – our Political Platform (What we are going to do when in office)</a:t>
            </a:r>
          </a:p>
          <a:p>
            <a:endParaRPr lang="en-US" b="1" dirty="0">
              <a:latin typeface="Arial" panose="020B0604020202020204" pitchFamily="34" charset="0"/>
              <a:cs typeface="Arial" panose="020B0604020202020204" pitchFamily="34" charset="0"/>
            </a:endParaRPr>
          </a:p>
          <a:p>
            <a:pPr lvl="0"/>
            <a:r>
              <a:rPr lang="en-US" b="1" dirty="0" smtClean="0">
                <a:solidFill>
                  <a:srgbClr val="00B0F0"/>
                </a:solidFill>
                <a:latin typeface="Arial" panose="020B0604020202020204" pitchFamily="34" charset="0"/>
                <a:cs typeface="Arial" panose="020B0604020202020204" pitchFamily="34" charset="0"/>
              </a:rPr>
              <a:t>Constitution</a:t>
            </a:r>
            <a:r>
              <a:rPr lang="en-US" b="1" dirty="0" smtClean="0">
                <a:latin typeface="Arial" panose="020B0604020202020204" pitchFamily="34" charset="0"/>
                <a:cs typeface="Arial" panose="020B0604020202020204" pitchFamily="34" charset="0"/>
              </a:rPr>
              <a:t> (Proposed- 2</a:t>
            </a:r>
            <a:r>
              <a:rPr lang="en-US" b="1" baseline="30000" dirty="0" smtClean="0">
                <a:latin typeface="Arial" panose="020B0604020202020204" pitchFamily="34" charset="0"/>
                <a:cs typeface="Arial" panose="020B0604020202020204" pitchFamily="34" charset="0"/>
              </a:rPr>
              <a:t>nd</a:t>
            </a:r>
            <a:r>
              <a:rPr lang="en-US" b="1" dirty="0" smtClean="0">
                <a:latin typeface="Arial" panose="020B0604020202020204" pitchFamily="34" charset="0"/>
                <a:cs typeface="Arial" panose="020B0604020202020204" pitchFamily="34" charset="0"/>
              </a:rPr>
              <a:t> draft) – After a commission reviews the document and discusses it with the public, we will hold elections to adopt the Constitution, as well as elected officials</a:t>
            </a:r>
          </a:p>
          <a:p>
            <a:pPr lvl="0"/>
            <a:endParaRPr lang="en-US" dirty="0">
              <a:latin typeface="Arial" panose="020B0604020202020204" pitchFamily="34" charset="0"/>
              <a:cs typeface="Arial" panose="020B0604020202020204" pitchFamily="34" charset="0"/>
            </a:endParaRPr>
          </a:p>
          <a:p>
            <a:pPr lvl="0"/>
            <a:r>
              <a:rPr lang="en-US" b="1" dirty="0" smtClean="0">
                <a:solidFill>
                  <a:srgbClr val="00B0F0"/>
                </a:solidFill>
                <a:latin typeface="Arial" panose="020B0604020202020204" pitchFamily="34" charset="0"/>
                <a:cs typeface="Arial" panose="020B0604020202020204" pitchFamily="34" charset="0"/>
              </a:rPr>
              <a:t>Legislation</a:t>
            </a:r>
            <a:r>
              <a:rPr lang="en-US" b="1" dirty="0" smtClean="0">
                <a:latin typeface="Arial" panose="020B0604020202020204" pitchFamily="34" charset="0"/>
                <a:cs typeface="Arial" panose="020B0604020202020204" pitchFamily="34" charset="0"/>
              </a:rPr>
              <a:t> – The Public Servants &amp; Servicemen’s Living With Dignity Act</a:t>
            </a:r>
            <a:endParaRPr lang="en-US" dirty="0">
              <a:latin typeface="Arial" panose="020B0604020202020204" pitchFamily="34" charset="0"/>
              <a:cs typeface="Arial" panose="020B0604020202020204" pitchFamily="34" charset="0"/>
            </a:endParaRPr>
          </a:p>
        </p:txBody>
      </p:sp>
      <p:sp>
        <p:nvSpPr>
          <p:cNvPr id="7" name="Subtitle 1"/>
          <p:cNvSpPr txBox="1">
            <a:spLocks/>
          </p:cNvSpPr>
          <p:nvPr/>
        </p:nvSpPr>
        <p:spPr>
          <a:xfrm>
            <a:off x="846629" y="5791200"/>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1542416449"/>
      </p:ext>
    </p:extLst>
  </p:cSld>
  <p:clrMapOvr>
    <a:masterClrMapping/>
  </p:clrMapOvr>
  <mc:AlternateContent xmlns:mc="http://schemas.openxmlformats.org/markup-compatibility/2006" xmlns:p14="http://schemas.microsoft.com/office/powerpoint/2010/main">
    <mc:Choice Requires="p14">
      <p:transition spd="med" p14:dur="700" advTm="11546">
        <p:fade/>
      </p:transition>
    </mc:Choice>
    <mc:Fallback xmlns="">
      <p:transition spd="med" advTm="115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0-#ppt_w/2"/>
                                          </p:val>
                                        </p:tav>
                                        <p:tav tm="100000">
                                          <p:val>
                                            <p:strVal val="#ppt_x"/>
                                          </p:val>
                                        </p:tav>
                                      </p:tavLst>
                                    </p:anim>
                                    <p:anim calcmode="lin" valueType="num">
                                      <p:cBhvr additive="base">
                                        <p:cTn id="11" dur="20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par>
                          <p:cTn id="16" fill="hold">
                            <p:stCondLst>
                              <p:cond delay="2500"/>
                            </p:stCondLst>
                            <p:childTnLst>
                              <p:par>
                                <p:cTn id="17" presetID="16" presetClass="entr" presetSubtype="21"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3000"/>
                            </p:stCondLst>
                            <p:childTnLst>
                              <p:par>
                                <p:cTn id="21" presetID="16" presetClass="entr" presetSubtype="2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3500"/>
                            </p:stCondLst>
                            <p:childTnLst>
                              <p:par>
                                <p:cTn id="25" presetID="6" presetClass="entr" presetSubtype="16"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circle(in)">
                                      <p:cBhvr>
                                        <p:cTn id="2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142" y="303535"/>
            <a:ext cx="10360501" cy="687065"/>
          </a:xfrm>
        </p:spPr>
        <p:txBody>
          <a:bodyPr>
            <a:normAutofit/>
          </a:bodyPr>
          <a:lstStyle/>
          <a:p>
            <a:r>
              <a:rPr lang="en-US" b="1" dirty="0" smtClean="0">
                <a:latin typeface="Arial" panose="020B0604020202020204" pitchFamily="34" charset="0"/>
                <a:cs typeface="Arial" panose="020B0604020202020204" pitchFamily="34" charset="0"/>
              </a:rPr>
              <a:t>Press Statement – </a:t>
            </a:r>
            <a:r>
              <a:rPr lang="en-US" b="1" dirty="0">
                <a:latin typeface="Arial" panose="020B0604020202020204" pitchFamily="34" charset="0"/>
                <a:cs typeface="Arial" panose="020B0604020202020204" pitchFamily="34" charset="0"/>
              </a:rPr>
              <a:t>Part 1</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608012" y="1030099"/>
            <a:ext cx="10591800" cy="3524042"/>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(Amman, Jordan) </a:t>
            </a:r>
            <a:r>
              <a:rPr lang="en-US" sz="2000" dirty="0" smtClean="0">
                <a:latin typeface="Arial" panose="020B0604020202020204" pitchFamily="34" charset="0"/>
                <a:cs typeface="Arial" panose="020B0604020202020204" pitchFamily="34" charset="0"/>
              </a:rPr>
              <a:t>– The </a:t>
            </a:r>
            <a:r>
              <a:rPr lang="en-US" sz="2000" dirty="0">
                <a:latin typeface="Arial" panose="020B0604020202020204" pitchFamily="34" charset="0"/>
                <a:cs typeface="Arial" panose="020B0604020202020204" pitchFamily="34" charset="0"/>
              </a:rPr>
              <a:t>Jordanian Opposition Coalition (JOC) today released </a:t>
            </a:r>
            <a:r>
              <a:rPr lang="en-US" sz="2000" dirty="0" smtClean="0">
                <a:latin typeface="Arial" panose="020B0604020202020204" pitchFamily="34" charset="0"/>
                <a:cs typeface="Arial" panose="020B0604020202020204" pitchFamily="34" charset="0"/>
              </a:rPr>
              <a:t>their Political Platform via </a:t>
            </a:r>
            <a:r>
              <a:rPr lang="en-US" sz="2000" dirty="0">
                <a:latin typeface="Arial" panose="020B0604020202020204" pitchFamily="34" charset="0"/>
                <a:cs typeface="Arial" panose="020B0604020202020204" pitchFamily="34" charset="0"/>
              </a:rPr>
              <a:t>Press Release, Complete Wording and Video:  </a:t>
            </a:r>
          </a:p>
          <a:p>
            <a:r>
              <a:rPr lang="en-US" sz="2000" dirty="0">
                <a:latin typeface="Arial" panose="020B0604020202020204" pitchFamily="34" charset="0"/>
                <a:cs typeface="Arial" panose="020B0604020202020204" pitchFamily="34" charset="0"/>
              </a:rPr>
              <a:t> </a:t>
            </a:r>
          </a:p>
          <a:p>
            <a:pPr lvl="0"/>
            <a:r>
              <a:rPr lang="en-US" sz="2000" b="1" dirty="0">
                <a:solidFill>
                  <a:srgbClr val="00B0F0"/>
                </a:solidFill>
                <a:latin typeface="Arial" panose="020B0604020202020204" pitchFamily="34" charset="0"/>
                <a:cs typeface="Arial" panose="020B0604020202020204" pitchFamily="34" charset="0"/>
              </a:rPr>
              <a:t>Platform</a:t>
            </a: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hlinkClick r:id="rId5"/>
              </a:rPr>
              <a:t>https://jordanianoppositioncoalition.com/platform/</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 </a:t>
            </a:r>
          </a:p>
          <a:p>
            <a:r>
              <a:rPr lang="en-US" sz="2000" dirty="0" smtClean="0">
                <a:latin typeface="Arial" panose="020B0604020202020204" pitchFamily="34" charset="0"/>
                <a:cs typeface="Arial" panose="020B0604020202020204" pitchFamily="34" charset="0"/>
              </a:rPr>
              <a:t>“You can’t get from Point A to Point Z without a map”, </a:t>
            </a:r>
            <a:r>
              <a:rPr lang="en-US" sz="2000" dirty="0" err="1">
                <a:latin typeface="Arial" panose="020B0604020202020204" pitchFamily="34" charset="0"/>
                <a:cs typeface="Arial" panose="020B0604020202020204" pitchFamily="34" charset="0"/>
              </a:rPr>
              <a:t>Mudar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Zahran</a:t>
            </a:r>
            <a:r>
              <a:rPr lang="en-US" sz="2000" dirty="0">
                <a:latin typeface="Arial" panose="020B0604020202020204" pitchFamily="34" charset="0"/>
                <a:cs typeface="Arial" panose="020B0604020202020204" pitchFamily="34" charset="0"/>
              </a:rPr>
              <a:t>, Secretary General of the Jordanian Opposition Coalition said. </a:t>
            </a:r>
            <a:r>
              <a:rPr lang="en-US" sz="2000" dirty="0" smtClean="0">
                <a:latin typeface="Arial" panose="020B0604020202020204" pitchFamily="34" charset="0"/>
                <a:cs typeface="Arial" panose="020B0604020202020204" pitchFamily="34" charset="0"/>
              </a:rPr>
              <a:t>“We believe the complete opposite of what King Abdullah and the Jordanian Parliament believe – the JOC supports Transparency and the Jordanian people’s future.” </a:t>
            </a:r>
          </a:p>
          <a:p>
            <a:endParaRPr lang="en-US" sz="2000" dirty="0">
              <a:latin typeface="Arial" panose="020B0604020202020204" pitchFamily="34" charset="0"/>
              <a:cs typeface="Arial" panose="020B0604020202020204" pitchFamily="34" charset="0"/>
            </a:endParaRPr>
          </a:p>
          <a:p>
            <a:pPr>
              <a:lnSpc>
                <a:spcPct val="115000"/>
              </a:lnSpc>
            </a:pP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6" name="Subtitle 1"/>
          <p:cNvSpPr txBox="1">
            <a:spLocks/>
          </p:cNvSpPr>
          <p:nvPr/>
        </p:nvSpPr>
        <p:spPr>
          <a:xfrm>
            <a:off x="758470" y="5935872"/>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3287000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5499">
        <p15:prstTrans prst="peelOff"/>
      </p:transition>
    </mc:Choice>
    <mc:Fallback xmlns="">
      <p:transition spd="slow" advTm="254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1+#ppt_w/2"/>
                                          </p:val>
                                        </p:tav>
                                        <p:tav tm="100000">
                                          <p:val>
                                            <p:strVal val="#ppt_x"/>
                                          </p:val>
                                        </p:tav>
                                      </p:tavLst>
                                    </p:anim>
                                    <p:anim calcmode="lin" valueType="num">
                                      <p:cBhvr additive="base">
                                        <p:cTn id="11" dur="20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1600"/>
                                        <p:tgtEl>
                                          <p:spTgt spid="3">
                                            <p:txEl>
                                              <p:pRg st="0" end="0"/>
                                            </p:txEl>
                                          </p:spTgt>
                                        </p:tgtEl>
                                      </p:cBhvr>
                                    </p:animEffect>
                                  </p:childTnLst>
                                </p:cTn>
                              </p:par>
                            </p:childTnLst>
                          </p:cTn>
                        </p:par>
                        <p:par>
                          <p:cTn id="16" fill="hold">
                            <p:stCondLst>
                              <p:cond delay="3600"/>
                            </p:stCondLst>
                            <p:childTnLst>
                              <p:par>
                                <p:cTn id="17" presetID="14" presetClass="entr" presetSubtype="1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1600"/>
                                        <p:tgtEl>
                                          <p:spTgt spid="3">
                                            <p:txEl>
                                              <p:pRg st="1" end="1"/>
                                            </p:txEl>
                                          </p:spTgt>
                                        </p:tgtEl>
                                      </p:cBhvr>
                                    </p:animEffect>
                                  </p:childTnLst>
                                </p:cTn>
                              </p:par>
                            </p:childTnLst>
                          </p:cTn>
                        </p:par>
                        <p:par>
                          <p:cTn id="20" fill="hold">
                            <p:stCondLst>
                              <p:cond delay="5200"/>
                            </p:stCondLst>
                            <p:childTnLst>
                              <p:par>
                                <p:cTn id="21" presetID="14" presetClass="entr" presetSubtype="1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1600"/>
                                        <p:tgtEl>
                                          <p:spTgt spid="3">
                                            <p:txEl>
                                              <p:pRg st="2" end="2"/>
                                            </p:txEl>
                                          </p:spTgt>
                                        </p:tgtEl>
                                      </p:cBhvr>
                                    </p:animEffect>
                                  </p:childTnLst>
                                </p:cTn>
                              </p:par>
                            </p:childTnLst>
                          </p:cTn>
                        </p:par>
                        <p:par>
                          <p:cTn id="24" fill="hold">
                            <p:stCondLst>
                              <p:cond delay="6800"/>
                            </p:stCondLst>
                            <p:childTnLst>
                              <p:par>
                                <p:cTn id="25" presetID="14" presetClass="entr" presetSubtype="1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1600"/>
                                        <p:tgtEl>
                                          <p:spTgt spid="3">
                                            <p:txEl>
                                              <p:pRg st="3" end="3"/>
                                            </p:txEl>
                                          </p:spTgt>
                                        </p:tgtEl>
                                      </p:cBhvr>
                                    </p:animEffect>
                                  </p:childTnLst>
                                </p:cTn>
                              </p:par>
                            </p:childTnLst>
                          </p:cTn>
                        </p:par>
                        <p:par>
                          <p:cTn id="28" fill="hold">
                            <p:stCondLst>
                              <p:cond delay="8400"/>
                            </p:stCondLst>
                            <p:childTnLst>
                              <p:par>
                                <p:cTn id="29" presetID="14" presetClass="entr" presetSubtype="1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1600"/>
                                        <p:tgtEl>
                                          <p:spTgt spid="3">
                                            <p:txEl>
                                              <p:pRg st="4" end="4"/>
                                            </p:txEl>
                                          </p:spTgt>
                                        </p:tgtEl>
                                      </p:cBhvr>
                                    </p:animEffect>
                                  </p:childTnLst>
                                </p:cTn>
                              </p:par>
                            </p:childTnLst>
                          </p:cTn>
                        </p:par>
                        <p:par>
                          <p:cTn id="32" fill="hold">
                            <p:stCondLst>
                              <p:cond delay="10000"/>
                            </p:stCondLst>
                            <p:childTnLst>
                              <p:par>
                                <p:cTn id="33" presetID="6" presetClass="entr" presetSubtype="16"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circle(in)">
                                      <p:cBhvr>
                                        <p:cTn id="3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303535"/>
            <a:ext cx="10360501" cy="839465"/>
          </a:xfrm>
        </p:spPr>
        <p:txBody>
          <a:bodyPr>
            <a:normAutofit/>
          </a:bodyPr>
          <a:lstStyle/>
          <a:p>
            <a:r>
              <a:rPr lang="en-US" b="1" dirty="0" smtClean="0">
                <a:latin typeface="Arial" panose="020B0604020202020204" pitchFamily="34" charset="0"/>
                <a:cs typeface="Arial" panose="020B0604020202020204" pitchFamily="34" charset="0"/>
              </a:rPr>
              <a:t>Press Statement </a:t>
            </a:r>
            <a:r>
              <a:rPr lang="en-US" b="1" dirty="0">
                <a:latin typeface="Arial" panose="020B0604020202020204" pitchFamily="34" charset="0"/>
                <a:cs typeface="Arial" panose="020B0604020202020204" pitchFamily="34" charset="0"/>
              </a:rPr>
              <a:t>– Part </a:t>
            </a:r>
            <a:r>
              <a:rPr lang="en-US" b="1" dirty="0" smtClean="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1014798" y="1524000"/>
            <a:ext cx="9873190" cy="2246769"/>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“Our government will be open to the people of Jordan,” </a:t>
            </a:r>
            <a:r>
              <a:rPr lang="en-US" sz="2000" dirty="0" err="1">
                <a:latin typeface="Arial" panose="020B0604020202020204" pitchFamily="34" charset="0"/>
                <a:cs typeface="Arial" panose="020B0604020202020204" pitchFamily="34" charset="0"/>
              </a:rPr>
              <a:t>Zahran</a:t>
            </a:r>
            <a:r>
              <a:rPr lang="en-US" sz="2000" dirty="0">
                <a:latin typeface="Arial" panose="020B0604020202020204" pitchFamily="34" charset="0"/>
                <a:cs typeface="Arial" panose="020B0604020202020204" pitchFamily="34" charset="0"/>
              </a:rPr>
              <a:t> continued. “We are doing what the Western World expect.”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According to </a:t>
            </a:r>
            <a:r>
              <a:rPr lang="en-US" sz="2000" dirty="0" err="1">
                <a:latin typeface="Arial" panose="020B0604020202020204" pitchFamily="34" charset="0"/>
                <a:cs typeface="Arial" panose="020B0604020202020204" pitchFamily="34" charset="0"/>
              </a:rPr>
              <a:t>Zahran</a:t>
            </a:r>
            <a:r>
              <a:rPr lang="en-US" sz="2000" dirty="0">
                <a:latin typeface="Arial" panose="020B0604020202020204" pitchFamily="34" charset="0"/>
                <a:cs typeface="Arial" panose="020B0604020202020204" pitchFamily="34" charset="0"/>
              </a:rPr>
              <a:t>, “The Hashemite Regime of King Abdullah II is morally and economically bankrupt and crumbling before the eyes of the world, and we are ready to step in an represent the New Jordan before the world.”  </a:t>
            </a:r>
          </a:p>
          <a:p>
            <a:pPr algn="ct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6" name="Subtitle 1"/>
          <p:cNvSpPr txBox="1">
            <a:spLocks/>
          </p:cNvSpPr>
          <p:nvPr/>
        </p:nvSpPr>
        <p:spPr>
          <a:xfrm>
            <a:off x="846629" y="5791200"/>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3058437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699">
        <p15:prstTrans prst="pageCurlDouble"/>
      </p:transition>
    </mc:Choice>
    <mc:Fallback xmlns="">
      <p:transition spd="slow" advTm="56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2" presetClass="entr" presetSubtype="1" fill="hold" grpId="0" nodeType="afterEffect">
                                  <p:stCondLst>
                                    <p:cond delay="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ppt_x"/>
                                          </p:val>
                                        </p:tav>
                                        <p:tav tm="100000">
                                          <p:val>
                                            <p:strVal val="#ppt_x"/>
                                          </p:val>
                                        </p:tav>
                                      </p:tavLst>
                                    </p:anim>
                                    <p:anim calcmode="lin" valueType="num">
                                      <p:cBhvr additive="base">
                                        <p:cTn id="11" dur="2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2800"/>
                            </p:stCondLst>
                            <p:childTnLst>
                              <p:par>
                                <p:cTn id="13" presetID="6" presetClass="entr" presetSubtype="16"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circle(in)">
                                      <p:cBhvr>
                                        <p:cTn id="15" dur="2000"/>
                                        <p:tgtEl>
                                          <p:spTgt spid="6">
                                            <p:txEl>
                                              <p:pRg st="0" end="0"/>
                                            </p:txEl>
                                          </p:spTgt>
                                        </p:tgtEl>
                                      </p:cBhvr>
                                    </p:animEffect>
                                  </p:childTnLst>
                                </p:cTn>
                              </p:par>
                            </p:childTnLst>
                          </p:cTn>
                        </p:par>
                        <p:par>
                          <p:cTn id="16" fill="hold">
                            <p:stCondLst>
                              <p:cond delay="4800"/>
                            </p:stCondLst>
                            <p:childTnLst>
                              <p:par>
                                <p:cTn id="17" presetID="26"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par>
                          <p:cTn id="33" fill="hold">
                            <p:stCondLst>
                              <p:cond delay="6800"/>
                            </p:stCondLst>
                            <p:childTnLst>
                              <p:par>
                                <p:cTn id="34" presetID="26" presetClass="entr" presetSubtype="0" fill="hold"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ipe(down)">
                                      <p:cBhvr>
                                        <p:cTn id="36" dur="580">
                                          <p:stCondLst>
                                            <p:cond delay="0"/>
                                          </p:stCondLst>
                                        </p:cTn>
                                        <p:tgtEl>
                                          <p:spTgt spid="3">
                                            <p:txEl>
                                              <p:pRg st="2" end="2"/>
                                            </p:txEl>
                                          </p:spTgt>
                                        </p:tgtEl>
                                      </p:cBhvr>
                                    </p:animEffect>
                                    <p:anim calcmode="lin" valueType="num">
                                      <p:cBhvr>
                                        <p:cTn id="3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3">
                                            <p:txEl>
                                              <p:pRg st="2" end="2"/>
                                            </p:txEl>
                                          </p:spTgt>
                                        </p:tgtEl>
                                      </p:cBhvr>
                                      <p:to x="100000" y="60000"/>
                                    </p:animScale>
                                    <p:animScale>
                                      <p:cBhvr>
                                        <p:cTn id="43" dur="166" decel="50000">
                                          <p:stCondLst>
                                            <p:cond delay="676"/>
                                          </p:stCondLst>
                                        </p:cTn>
                                        <p:tgtEl>
                                          <p:spTgt spid="3">
                                            <p:txEl>
                                              <p:pRg st="2" end="2"/>
                                            </p:txEl>
                                          </p:spTgt>
                                        </p:tgtEl>
                                      </p:cBhvr>
                                      <p:to x="100000" y="100000"/>
                                    </p:animScale>
                                    <p:animScale>
                                      <p:cBhvr>
                                        <p:cTn id="44" dur="26">
                                          <p:stCondLst>
                                            <p:cond delay="1312"/>
                                          </p:stCondLst>
                                        </p:cTn>
                                        <p:tgtEl>
                                          <p:spTgt spid="3">
                                            <p:txEl>
                                              <p:pRg st="2" end="2"/>
                                            </p:txEl>
                                          </p:spTgt>
                                        </p:tgtEl>
                                      </p:cBhvr>
                                      <p:to x="100000" y="80000"/>
                                    </p:animScale>
                                    <p:animScale>
                                      <p:cBhvr>
                                        <p:cTn id="45" dur="166" decel="50000">
                                          <p:stCondLst>
                                            <p:cond delay="1338"/>
                                          </p:stCondLst>
                                        </p:cTn>
                                        <p:tgtEl>
                                          <p:spTgt spid="3">
                                            <p:txEl>
                                              <p:pRg st="2" end="2"/>
                                            </p:txEl>
                                          </p:spTgt>
                                        </p:tgtEl>
                                      </p:cBhvr>
                                      <p:to x="100000" y="100000"/>
                                    </p:animScale>
                                    <p:animScale>
                                      <p:cBhvr>
                                        <p:cTn id="46" dur="26">
                                          <p:stCondLst>
                                            <p:cond delay="1642"/>
                                          </p:stCondLst>
                                        </p:cTn>
                                        <p:tgtEl>
                                          <p:spTgt spid="3">
                                            <p:txEl>
                                              <p:pRg st="2" end="2"/>
                                            </p:txEl>
                                          </p:spTgt>
                                        </p:tgtEl>
                                      </p:cBhvr>
                                      <p:to x="100000" y="90000"/>
                                    </p:animScale>
                                    <p:animScale>
                                      <p:cBhvr>
                                        <p:cTn id="47" dur="166" decel="50000">
                                          <p:stCondLst>
                                            <p:cond delay="1668"/>
                                          </p:stCondLst>
                                        </p:cTn>
                                        <p:tgtEl>
                                          <p:spTgt spid="3">
                                            <p:txEl>
                                              <p:pRg st="2" end="2"/>
                                            </p:txEl>
                                          </p:spTgt>
                                        </p:tgtEl>
                                      </p:cBhvr>
                                      <p:to x="100000" y="100000"/>
                                    </p:animScale>
                                    <p:animScale>
                                      <p:cBhvr>
                                        <p:cTn id="48" dur="26">
                                          <p:stCondLst>
                                            <p:cond delay="1808"/>
                                          </p:stCondLst>
                                        </p:cTn>
                                        <p:tgtEl>
                                          <p:spTgt spid="3">
                                            <p:txEl>
                                              <p:pRg st="2" end="2"/>
                                            </p:txEl>
                                          </p:spTgt>
                                        </p:tgtEl>
                                      </p:cBhvr>
                                      <p:to x="100000" y="95000"/>
                                    </p:animScale>
                                    <p:animScale>
                                      <p:cBhvr>
                                        <p:cTn id="49"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0"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422" y="304800"/>
            <a:ext cx="10360501" cy="914400"/>
          </a:xfrm>
        </p:spPr>
        <p:txBody>
          <a:bodyPr>
            <a:normAutofit/>
          </a:bodyPr>
          <a:lstStyle/>
          <a:p>
            <a:r>
              <a:rPr lang="en-US" b="1" dirty="0" smtClean="0">
                <a:latin typeface="Arial" panose="020B0604020202020204" pitchFamily="34" charset="0"/>
                <a:cs typeface="Arial" panose="020B0604020202020204" pitchFamily="34" charset="0"/>
              </a:rPr>
              <a:t>Press Statement </a:t>
            </a:r>
            <a:r>
              <a:rPr lang="en-US" b="1" dirty="0">
                <a:latin typeface="Arial" panose="020B0604020202020204" pitchFamily="34" charset="0"/>
                <a:cs typeface="Arial" panose="020B0604020202020204" pitchFamily="34" charset="0"/>
              </a:rPr>
              <a:t>– part </a:t>
            </a:r>
            <a:r>
              <a:rPr lang="en-US" b="1" dirty="0" smtClean="0">
                <a:latin typeface="Arial" panose="020B0604020202020204" pitchFamily="34" charset="0"/>
                <a:cs typeface="Arial" panose="020B0604020202020204" pitchFamily="34" charset="0"/>
              </a:rPr>
              <a:t>3</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1078495" y="1752600"/>
            <a:ext cx="10134600" cy="3814057"/>
          </a:xfrm>
          <a:prstGeom prst="rect">
            <a:avLst/>
          </a:prstGeom>
        </p:spPr>
        <p:txBody>
          <a:bodyPr wrap="square">
            <a:spAutoFit/>
          </a:bodyPr>
          <a:lstStyle/>
          <a:p>
            <a:pPr marL="342900" indent="-342900">
              <a:lnSpc>
                <a:spcPct val="115000"/>
              </a:lnSpc>
              <a:buFontTx/>
              <a:buChar char="-"/>
            </a:pPr>
            <a:r>
              <a:rPr lang="en-US" dirty="0" smtClean="0">
                <a:latin typeface="Arial" panose="020B0604020202020204" pitchFamily="34" charset="0"/>
                <a:cs typeface="Arial" panose="020B0604020202020204" pitchFamily="34" charset="0"/>
              </a:rPr>
              <a:t>The </a:t>
            </a:r>
            <a:r>
              <a:rPr lang="en-US" b="1" dirty="0">
                <a:solidFill>
                  <a:srgbClr val="00B0F0"/>
                </a:solidFill>
                <a:latin typeface="Arial" panose="020B0604020202020204" pitchFamily="34" charset="0"/>
                <a:cs typeface="Arial" panose="020B0604020202020204" pitchFamily="34" charset="0"/>
              </a:rPr>
              <a:t>Platform</a:t>
            </a:r>
            <a:r>
              <a:rPr lang="en-US" dirty="0">
                <a:latin typeface="Arial" panose="020B0604020202020204" pitchFamily="34" charset="0"/>
                <a:cs typeface="Arial" panose="020B0604020202020204" pitchFamily="34" charset="0"/>
              </a:rPr>
              <a:t> has been placed online for public viewing and establishes the fundamental philosophic policies that the Jordanian Opposition Coalition will bring when they come to office.  </a:t>
            </a:r>
            <a:endParaRPr lang="en-US" dirty="0" smtClean="0">
              <a:latin typeface="Arial" panose="020B0604020202020204" pitchFamily="34" charset="0"/>
              <a:cs typeface="Arial" panose="020B0604020202020204" pitchFamily="34" charset="0"/>
            </a:endParaRPr>
          </a:p>
          <a:p>
            <a:pPr marL="342900" indent="-342900">
              <a:lnSpc>
                <a:spcPct val="115000"/>
              </a:lnSpc>
              <a:buFontTx/>
              <a:buChar char="-"/>
            </a:pPr>
            <a:endParaRPr lang="en-US" dirty="0" smtClean="0">
              <a:latin typeface="Arial" panose="020B0604020202020204" pitchFamily="34" charset="0"/>
              <a:cs typeface="Arial" panose="020B0604020202020204" pitchFamily="34" charset="0"/>
            </a:endParaRPr>
          </a:p>
          <a:p>
            <a:pPr marL="342900" indent="-342900">
              <a:lnSpc>
                <a:spcPct val="115000"/>
              </a:lnSpc>
              <a:buFontTx/>
              <a:buChar char="-"/>
            </a:pP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support </a:t>
            </a:r>
            <a:r>
              <a:rPr lang="en-US" dirty="0" smtClean="0">
                <a:latin typeface="Arial" panose="020B0604020202020204" pitchFamily="34" charset="0"/>
                <a:cs typeface="Arial" panose="020B0604020202020204" pitchFamily="34" charset="0"/>
              </a:rPr>
              <a:t>the JOC’s efforts, we have created </a:t>
            </a:r>
            <a:r>
              <a:rPr lang="en-US" dirty="0">
                <a:latin typeface="Arial" panose="020B0604020202020204" pitchFamily="34" charset="0"/>
                <a:cs typeface="Arial" panose="020B0604020202020204" pitchFamily="34" charset="0"/>
              </a:rPr>
              <a:t>and placed online a </a:t>
            </a:r>
            <a:r>
              <a:rPr lang="en-US" b="1" dirty="0">
                <a:solidFill>
                  <a:srgbClr val="00B0F0"/>
                </a:solidFill>
                <a:latin typeface="Arial" panose="020B0604020202020204" pitchFamily="34" charset="0"/>
                <a:cs typeface="Arial" panose="020B0604020202020204" pitchFamily="34" charset="0"/>
              </a:rPr>
              <a:t>Constitution</a:t>
            </a:r>
            <a:r>
              <a:rPr lang="en-US" dirty="0">
                <a:latin typeface="Arial" panose="020B0604020202020204" pitchFamily="34" charset="0"/>
                <a:cs typeface="Arial" panose="020B0604020202020204" pitchFamily="34" charset="0"/>
              </a:rPr>
              <a:t> that is supported by a comprehensive </a:t>
            </a:r>
            <a:r>
              <a:rPr lang="en-US" b="1" dirty="0">
                <a:solidFill>
                  <a:srgbClr val="00B0F0"/>
                </a:solidFill>
                <a:latin typeface="Arial" panose="020B0604020202020204" pitchFamily="34" charset="0"/>
                <a:cs typeface="Arial" panose="020B0604020202020204" pitchFamily="34" charset="0"/>
              </a:rPr>
              <a:t>Legislative Package</a:t>
            </a:r>
            <a:r>
              <a:rPr lang="en-US" dirty="0">
                <a:solidFill>
                  <a:srgbClr val="00B0F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that implement solutions to the issues addressed in the </a:t>
            </a:r>
            <a:r>
              <a:rPr lang="en-US" b="1" dirty="0">
                <a:solidFill>
                  <a:srgbClr val="00B0F0"/>
                </a:solidFill>
                <a:latin typeface="Arial" panose="020B0604020202020204" pitchFamily="34" charset="0"/>
                <a:cs typeface="Arial" panose="020B0604020202020204" pitchFamily="34" charset="0"/>
              </a:rPr>
              <a:t>Platform</a:t>
            </a:r>
            <a:r>
              <a:rPr lang="en-US" dirty="0">
                <a:latin typeface="Arial" panose="020B0604020202020204" pitchFamily="34" charset="0"/>
                <a:cs typeface="Arial" panose="020B0604020202020204" pitchFamily="34" charset="0"/>
              </a:rPr>
              <a:t> and </a:t>
            </a:r>
            <a:r>
              <a:rPr lang="en-US" b="1" dirty="0">
                <a:solidFill>
                  <a:srgbClr val="00B0F0"/>
                </a:solidFill>
                <a:latin typeface="Arial" panose="020B0604020202020204" pitchFamily="34" charset="0"/>
                <a:cs typeface="Arial" panose="020B0604020202020204" pitchFamily="34" charset="0"/>
              </a:rPr>
              <a:t>Constitution</a:t>
            </a:r>
            <a:r>
              <a:rPr lang="en-US" dirty="0">
                <a:latin typeface="Arial" panose="020B0604020202020204" pitchFamily="34" charset="0"/>
                <a:cs typeface="Arial" panose="020B0604020202020204" pitchFamily="34" charset="0"/>
              </a:rPr>
              <a:t>.  </a:t>
            </a:r>
          </a:p>
          <a:p>
            <a:pPr>
              <a:lnSpc>
                <a:spcPct val="115000"/>
              </a:lnSpc>
            </a:pPr>
            <a:endParaRPr lang="en-US" sz="2000" dirty="0">
              <a:latin typeface="Arial" panose="020B0604020202020204" pitchFamily="34" charset="0"/>
              <a:cs typeface="Arial" panose="020B0604020202020204" pitchFamily="34" charset="0"/>
            </a:endParaRPr>
          </a:p>
        </p:txBody>
      </p:sp>
      <p:sp>
        <p:nvSpPr>
          <p:cNvPr id="6" name="Subtitle 1"/>
          <p:cNvSpPr txBox="1">
            <a:spLocks/>
          </p:cNvSpPr>
          <p:nvPr/>
        </p:nvSpPr>
        <p:spPr>
          <a:xfrm>
            <a:off x="838739" y="5842685"/>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473286082"/>
      </p:ext>
    </p:extLst>
  </p:cSld>
  <p:clrMapOvr>
    <a:masterClrMapping/>
  </p:clrMapOvr>
  <mc:AlternateContent xmlns:mc="http://schemas.openxmlformats.org/markup-compatibility/2006" xmlns:p14="http://schemas.microsoft.com/office/powerpoint/2010/main">
    <mc:Choice Requires="p14">
      <p:transition spd="slow" p14:dur="3400" advTm="23608">
        <p14:reveal/>
      </p:transition>
    </mc:Choice>
    <mc:Fallback xmlns="">
      <p:transition spd="slow" advTm="236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1"/>
                            </p:stCondLst>
                            <p:childTnLst>
                              <p:par>
                                <p:cTn id="8" presetID="2" presetClass="entr" presetSubtype="6"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1+#ppt_w/2"/>
                                          </p:val>
                                        </p:tav>
                                        <p:tav tm="100000">
                                          <p:val>
                                            <p:strVal val="#ppt_x"/>
                                          </p:val>
                                        </p:tav>
                                      </p:tavLst>
                                    </p:anim>
                                    <p:anim calcmode="lin" valueType="num">
                                      <p:cBhvr additive="base">
                                        <p:cTn id="11" dur="2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2001"/>
                            </p:stCondLst>
                            <p:childTnLst>
                              <p:par>
                                <p:cTn id="13" presetID="31" presetClass="entr" presetSubtype="0" fill="hold" nodeType="afterEffect">
                                  <p:stCondLst>
                                    <p:cond delay="0"/>
                                  </p:stCondLst>
                                  <p:iterate type="wd">
                                    <p:tmPct val="5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par>
                          <p:cTn id="19" fill="hold">
                            <p:stCondLst>
                              <p:cond delay="4351"/>
                            </p:stCondLst>
                            <p:childTnLst>
                              <p:par>
                                <p:cTn id="20" presetID="31" presetClass="entr" presetSubtype="0" fill="hold" nodeType="afterEffect">
                                  <p:stCondLst>
                                    <p:cond delay="0"/>
                                  </p:stCondLst>
                                  <p:iterate type="wd">
                                    <p:tmPct val="5000"/>
                                  </p:iterate>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par>
                          <p:cTn id="26" fill="hold">
                            <p:stCondLst>
                              <p:cond delay="7051"/>
                            </p:stCondLst>
                            <p:childTnLst>
                              <p:par>
                                <p:cTn id="27" presetID="6" presetClass="entr" presetSubtype="16" fill="hold" nodeType="after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circle(in)">
                                      <p:cBhvr>
                                        <p:cTn id="2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422" y="304800"/>
            <a:ext cx="10360501" cy="914400"/>
          </a:xfrm>
        </p:spPr>
        <p:txBody>
          <a:bodyPr>
            <a:normAutofit/>
          </a:bodyPr>
          <a:lstStyle/>
          <a:p>
            <a:r>
              <a:rPr lang="en-US" b="1" dirty="0" smtClean="0">
                <a:latin typeface="Arial" panose="020B0604020202020204" pitchFamily="34" charset="0"/>
                <a:cs typeface="Arial" panose="020B0604020202020204" pitchFamily="34" charset="0"/>
              </a:rPr>
              <a:t>Press Statement </a:t>
            </a:r>
            <a:r>
              <a:rPr lang="en-US" b="1" dirty="0">
                <a:latin typeface="Arial" panose="020B0604020202020204" pitchFamily="34" charset="0"/>
                <a:cs typeface="Arial" panose="020B0604020202020204" pitchFamily="34" charset="0"/>
              </a:rPr>
              <a:t>– part </a:t>
            </a:r>
            <a:r>
              <a:rPr lang="en-US" b="1" dirty="0" smtClean="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1057713" y="1420773"/>
            <a:ext cx="10134600" cy="380174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“Jordan has a yearly Parliamentary budget of about $13 Billion, while the country brings in about $30 Billion in taxes,” </a:t>
            </a:r>
            <a:r>
              <a:rPr lang="en-US" sz="2000" dirty="0" err="1">
                <a:latin typeface="Arial" panose="020B0604020202020204" pitchFamily="34" charset="0"/>
                <a:cs typeface="Arial" panose="020B0604020202020204" pitchFamily="34" charset="0"/>
              </a:rPr>
              <a:t>Zahran</a:t>
            </a:r>
            <a:r>
              <a:rPr lang="en-US" sz="2000" dirty="0">
                <a:latin typeface="Arial" panose="020B0604020202020204" pitchFamily="34" charset="0"/>
                <a:cs typeface="Arial" panose="020B0604020202020204" pitchFamily="34" charset="0"/>
              </a:rPr>
              <a:t> continued. “The Royal family and their supporters live off the backs of Jordanians, wasting money on their opulent lifestyles, and its time that it stopped and they learned how to make a honest living.”</a:t>
            </a:r>
          </a:p>
          <a:p>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According to JOC’s Secretary General, </a:t>
            </a:r>
            <a:r>
              <a:rPr lang="en-US" sz="2000" dirty="0" err="1">
                <a:latin typeface="Arial" panose="020B0604020202020204" pitchFamily="34" charset="0"/>
                <a:cs typeface="Arial" panose="020B0604020202020204" pitchFamily="34" charset="0"/>
              </a:rPr>
              <a:t>Naseem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AlGheewan</a:t>
            </a:r>
            <a:r>
              <a:rPr lang="en-US" sz="2000" dirty="0">
                <a:latin typeface="Arial" panose="020B0604020202020204" pitchFamily="34" charset="0"/>
                <a:cs typeface="Arial" panose="020B0604020202020204" pitchFamily="34" charset="0"/>
              </a:rPr>
              <a:t>, “The concepts outlined in the Platform provide us with direction, while the Constitution provides us with specifics.” </a:t>
            </a:r>
          </a:p>
          <a:p>
            <a:r>
              <a:rPr lang="en-US" sz="2000" dirty="0">
                <a:latin typeface="Arial" panose="020B0604020202020204" pitchFamily="34" charset="0"/>
                <a:cs typeface="Arial" panose="020B0604020202020204" pitchFamily="34" charset="0"/>
              </a:rPr>
              <a:t> </a:t>
            </a:r>
          </a:p>
          <a:p>
            <a:r>
              <a:rPr lang="en-US" sz="2000" dirty="0" err="1">
                <a:latin typeface="Arial" panose="020B0604020202020204" pitchFamily="34" charset="0"/>
                <a:cs typeface="Arial" panose="020B0604020202020204" pitchFamily="34" charset="0"/>
              </a:rPr>
              <a:t>AIGween</a:t>
            </a:r>
            <a:r>
              <a:rPr lang="en-US" sz="2000" dirty="0">
                <a:latin typeface="Arial" panose="020B0604020202020204" pitchFamily="34" charset="0"/>
                <a:cs typeface="Arial" panose="020B0604020202020204" pitchFamily="34" charset="0"/>
              </a:rPr>
              <a:t> added, “Saving billions in wasted money will not only improve the lives of millions in Jordan, but will lay the foundation for public works projects that will put the nation on the path towards full employment.” </a:t>
            </a:r>
          </a:p>
          <a:p>
            <a:pPr>
              <a:lnSpc>
                <a:spcPct val="115000"/>
              </a:lnSpc>
            </a:pPr>
            <a:endParaRPr lang="en-US" sz="2000" dirty="0">
              <a:latin typeface="Arial" panose="020B0604020202020204" pitchFamily="34" charset="0"/>
              <a:cs typeface="Arial" panose="020B0604020202020204" pitchFamily="34" charset="0"/>
            </a:endParaRPr>
          </a:p>
        </p:txBody>
      </p:sp>
      <p:sp>
        <p:nvSpPr>
          <p:cNvPr id="6" name="Subtitle 1"/>
          <p:cNvSpPr txBox="1">
            <a:spLocks/>
          </p:cNvSpPr>
          <p:nvPr/>
        </p:nvSpPr>
        <p:spPr>
          <a:xfrm>
            <a:off x="838739" y="5842685"/>
            <a:ext cx="10209529" cy="540104"/>
          </a:xfrm>
          <a:prstGeom prst="rect">
            <a:avLst/>
          </a:prstGeom>
        </p:spPr>
        <p:txBody>
          <a:bodyPr vert="horz" lIns="121899" tIns="60949" rIns="121899" bIns="60949" rtlCol="0">
            <a:normAutofit/>
          </a:bodyPr>
          <a:lstStyle>
            <a:lvl1pPr marL="0" indent="0" algn="ctr" defTabSz="1218987" rtl="0" eaLnBrk="1" latinLnBrk="0" hangingPunct="1">
              <a:lnSpc>
                <a:spcPct val="90000"/>
              </a:lnSpc>
              <a:spcBef>
                <a:spcPts val="0"/>
              </a:spcBef>
              <a:buClr>
                <a:schemeClr val="tx2"/>
              </a:buClr>
              <a:buSzPct val="90000"/>
              <a:buFont typeface="Arial" pitchFamily="34" charset="0"/>
              <a:buNone/>
              <a:defRPr sz="2800" kern="1200">
                <a:solidFill>
                  <a:schemeClr val="tx1"/>
                </a:solidFill>
                <a:latin typeface="+mn-lt"/>
                <a:ea typeface="+mn-ea"/>
                <a:cs typeface="+mn-cs"/>
              </a:defRPr>
            </a:lvl1pPr>
            <a:lvl2pPr marL="609493" indent="0" algn="ctr" defTabSz="1218987" rtl="0" eaLnBrk="1" latinLnBrk="0" hangingPunct="1">
              <a:lnSpc>
                <a:spcPct val="90000"/>
              </a:lnSpc>
              <a:spcBef>
                <a:spcPts val="800"/>
              </a:spcBef>
              <a:buClr>
                <a:schemeClr val="tx2"/>
              </a:buClr>
              <a:buSzPct val="90000"/>
              <a:buFont typeface="Cambria" pitchFamily="18"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tx2"/>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tx2"/>
              </a:buClr>
              <a:buSzPct val="100000"/>
              <a:buFont typeface="Cambria" pitchFamily="18" charset="0"/>
              <a:buNone/>
              <a:defRPr sz="18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tx2"/>
              </a:buClr>
              <a:buSzPct val="100000"/>
              <a:buFont typeface="Cambria" pitchFamily="18" charset="0"/>
              <a:buNone/>
              <a:defRPr sz="1600" kern="120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tx2"/>
              </a:buClr>
              <a:buFont typeface="Arial" pitchFamily="34" charset="0"/>
              <a:buNone/>
              <a:defRPr sz="1600" kern="1200">
                <a:solidFill>
                  <a:schemeClr val="tx1">
                    <a:tint val="75000"/>
                  </a:schemeClr>
                </a:solidFill>
                <a:latin typeface="+mn-lt"/>
                <a:ea typeface="+mn-ea"/>
                <a:cs typeface="+mn-cs"/>
              </a:defRPr>
            </a:lvl9pPr>
          </a:lstStyle>
          <a:p>
            <a:r>
              <a:rPr lang="en-US" sz="2000" b="1" i="1" dirty="0" smtClean="0">
                <a:solidFill>
                  <a:srgbClr val="FFFF00"/>
                </a:solidFill>
                <a:latin typeface="Arial" panose="020B0604020202020204" pitchFamily="34" charset="0"/>
                <a:cs typeface="Arial" panose="020B0604020202020204" pitchFamily="34" charset="0"/>
              </a:rPr>
              <a:t>www.JordanianOppositionCoalition.com</a:t>
            </a:r>
            <a:endParaRPr lang="en-US" sz="2000" b="1" i="1" dirty="0">
              <a:solidFill>
                <a:srgbClr val="FFFF00"/>
              </a:solidFill>
              <a:latin typeface="Arial" panose="020B0604020202020204" pitchFamily="34" charset="0"/>
              <a:cs typeface="Arial" panose="020B0604020202020204" pitchFamily="34" charset="0"/>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426825" y="6096000"/>
            <a:ext cx="609600" cy="609600"/>
          </a:xfrm>
          <a:prstGeom prst="rect">
            <a:avLst/>
          </a:prstGeom>
        </p:spPr>
      </p:pic>
    </p:spTree>
    <p:custDataLst>
      <p:tags r:id="rId1"/>
    </p:custDataLst>
    <p:extLst>
      <p:ext uri="{BB962C8B-B14F-4D97-AF65-F5344CB8AC3E}">
        <p14:creationId xmlns:p14="http://schemas.microsoft.com/office/powerpoint/2010/main" val="1411013863"/>
      </p:ext>
    </p:extLst>
  </p:cSld>
  <p:clrMapOvr>
    <a:masterClrMapping/>
  </p:clrMapOvr>
  <mc:AlternateContent xmlns:mc="http://schemas.openxmlformats.org/markup-compatibility/2006" xmlns:p14="http://schemas.microsoft.com/office/powerpoint/2010/main">
    <mc:Choice Requires="p14">
      <p:transition spd="slow" p14:dur="800" advTm="23608">
        <p:circle/>
      </p:transition>
    </mc:Choice>
    <mc:Fallback xmlns="">
      <p:transition spd="slow" advTm="23608">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1"/>
                            </p:stCondLst>
                            <p:childTnLst>
                              <p:par>
                                <p:cTn id="8" presetID="2" presetClass="entr" presetSubtype="12"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0-#ppt_w/2"/>
                                          </p:val>
                                        </p:tav>
                                        <p:tav tm="100000">
                                          <p:val>
                                            <p:strVal val="#ppt_x"/>
                                          </p:val>
                                        </p:tav>
                                      </p:tavLst>
                                    </p:anim>
                                    <p:anim calcmode="lin" valueType="num">
                                      <p:cBhvr additive="base">
                                        <p:cTn id="11" dur="20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2001"/>
                            </p:stCondLst>
                            <p:childTnLst>
                              <p:par>
                                <p:cTn id="13" presetID="21" presetClass="entr" presetSubtype="3"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3)">
                                      <p:cBhvr>
                                        <p:cTn id="15" dur="2000"/>
                                        <p:tgtEl>
                                          <p:spTgt spid="3">
                                            <p:txEl>
                                              <p:pRg st="0" end="0"/>
                                            </p:txEl>
                                          </p:spTgt>
                                        </p:tgtEl>
                                      </p:cBhvr>
                                    </p:animEffect>
                                  </p:childTnLst>
                                </p:cTn>
                              </p:par>
                            </p:childTnLst>
                          </p:cTn>
                        </p:par>
                        <p:par>
                          <p:cTn id="16" fill="hold">
                            <p:stCondLst>
                              <p:cond delay="4001"/>
                            </p:stCondLst>
                            <p:childTnLst>
                              <p:par>
                                <p:cTn id="17" presetID="21" presetClass="entr" presetSubtype="3"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3)">
                                      <p:cBhvr>
                                        <p:cTn id="19" dur="2000"/>
                                        <p:tgtEl>
                                          <p:spTgt spid="3">
                                            <p:txEl>
                                              <p:pRg st="1" end="1"/>
                                            </p:txEl>
                                          </p:spTgt>
                                        </p:tgtEl>
                                      </p:cBhvr>
                                    </p:animEffect>
                                  </p:childTnLst>
                                </p:cTn>
                              </p:par>
                            </p:childTnLst>
                          </p:cTn>
                        </p:par>
                        <p:par>
                          <p:cTn id="20" fill="hold">
                            <p:stCondLst>
                              <p:cond delay="6001"/>
                            </p:stCondLst>
                            <p:childTnLst>
                              <p:par>
                                <p:cTn id="21" presetID="21" presetClass="entr" presetSubtype="3"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3)">
                                      <p:cBhvr>
                                        <p:cTn id="23" dur="2000"/>
                                        <p:tgtEl>
                                          <p:spTgt spid="3">
                                            <p:txEl>
                                              <p:pRg st="2" end="2"/>
                                            </p:txEl>
                                          </p:spTgt>
                                        </p:tgtEl>
                                      </p:cBhvr>
                                    </p:animEffect>
                                  </p:childTnLst>
                                </p:cTn>
                              </p:par>
                            </p:childTnLst>
                          </p:cTn>
                        </p:par>
                        <p:par>
                          <p:cTn id="24" fill="hold">
                            <p:stCondLst>
                              <p:cond delay="8001"/>
                            </p:stCondLst>
                            <p:childTnLst>
                              <p:par>
                                <p:cTn id="25" presetID="21" presetClass="entr" presetSubtype="3"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3)">
                                      <p:cBhvr>
                                        <p:cTn id="27" dur="2000"/>
                                        <p:tgtEl>
                                          <p:spTgt spid="3">
                                            <p:txEl>
                                              <p:pRg st="3" end="3"/>
                                            </p:txEl>
                                          </p:spTgt>
                                        </p:tgtEl>
                                      </p:cBhvr>
                                    </p:animEffect>
                                  </p:childTnLst>
                                </p:cTn>
                              </p:par>
                            </p:childTnLst>
                          </p:cTn>
                        </p:par>
                        <p:par>
                          <p:cTn id="28" fill="hold">
                            <p:stCondLst>
                              <p:cond delay="10001"/>
                            </p:stCondLst>
                            <p:childTnLst>
                              <p:par>
                                <p:cTn id="29" presetID="21" presetClass="entr" presetSubtype="3"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heel(3)">
                                      <p:cBhvr>
                                        <p:cTn id="31" dur="2000"/>
                                        <p:tgtEl>
                                          <p:spTgt spid="3">
                                            <p:txEl>
                                              <p:pRg st="4" end="4"/>
                                            </p:txEl>
                                          </p:spTgt>
                                        </p:tgtEl>
                                      </p:cBhvr>
                                    </p:animEffect>
                                  </p:childTnLst>
                                </p:cTn>
                              </p:par>
                            </p:childTnLst>
                          </p:cTn>
                        </p:par>
                        <p:par>
                          <p:cTn id="32" fill="hold">
                            <p:stCondLst>
                              <p:cond delay="12001"/>
                            </p:stCondLst>
                            <p:childTnLst>
                              <p:par>
                                <p:cTn id="33" presetID="6" presetClass="entr" presetSubtype="16"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circle(in)">
                                      <p:cBhvr>
                                        <p:cTn id="3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6"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ags/tag10.xml><?xml version="1.0" encoding="utf-8"?>
<p:tagLst xmlns:a="http://schemas.openxmlformats.org/drawingml/2006/main" xmlns:r="http://schemas.openxmlformats.org/officeDocument/2006/relationships" xmlns:p="http://schemas.openxmlformats.org/presentationml/2006/main">
  <p:tag name="TIMING" val="|1.3|3.7|3.5|6.4|4.7|6.9|4|3.7"/>
</p:tagLst>
</file>

<file path=ppt/tags/tag11.xml><?xml version="1.0" encoding="utf-8"?>
<p:tagLst xmlns:a="http://schemas.openxmlformats.org/drawingml/2006/main" xmlns:r="http://schemas.openxmlformats.org/officeDocument/2006/relationships" xmlns:p="http://schemas.openxmlformats.org/presentationml/2006/main">
  <p:tag name="TIMING" val="|1.3|3.7|3.5|6.4|4.7|6.9|4|3.7"/>
</p:tagLst>
</file>

<file path=ppt/tags/tag12.xml><?xml version="1.0" encoding="utf-8"?>
<p:tagLst xmlns:a="http://schemas.openxmlformats.org/drawingml/2006/main" xmlns:r="http://schemas.openxmlformats.org/officeDocument/2006/relationships" xmlns:p="http://schemas.openxmlformats.org/presentationml/2006/main">
  <p:tag name="TIMING" val="|1.3|3.7|3.5|6.4|4.7|6.9|4|3.7"/>
</p:tagLst>
</file>

<file path=ppt/tags/tag13.xml><?xml version="1.0" encoding="utf-8"?>
<p:tagLst xmlns:a="http://schemas.openxmlformats.org/drawingml/2006/main" xmlns:r="http://schemas.openxmlformats.org/officeDocument/2006/relationships" xmlns:p="http://schemas.openxmlformats.org/presentationml/2006/main">
  <p:tag name="TIMING" val="|1.3|3.7|3.5|6.4|4.7|6.9|4|3.7"/>
</p:tagLst>
</file>

<file path=ppt/tags/tag14.xml><?xml version="1.0" encoding="utf-8"?>
<p:tagLst xmlns:a="http://schemas.openxmlformats.org/drawingml/2006/main" xmlns:r="http://schemas.openxmlformats.org/officeDocument/2006/relationships" xmlns:p="http://schemas.openxmlformats.org/presentationml/2006/main">
  <p:tag name="TIMING" val="|1.3|3.7|3.5|6.4|4.7|6.9|4|3.7"/>
</p:tagLst>
</file>

<file path=ppt/tags/tag15.xml><?xml version="1.0" encoding="utf-8"?>
<p:tagLst xmlns:a="http://schemas.openxmlformats.org/drawingml/2006/main" xmlns:r="http://schemas.openxmlformats.org/officeDocument/2006/relationships" xmlns:p="http://schemas.openxmlformats.org/presentationml/2006/main">
  <p:tag name="TIMING" val="|1.3|3.7|3.5|6.4|4.7|6.9|4|3.7"/>
</p:tagLst>
</file>

<file path=ppt/tags/tag16.xml><?xml version="1.0" encoding="utf-8"?>
<p:tagLst xmlns:a="http://schemas.openxmlformats.org/drawingml/2006/main" xmlns:r="http://schemas.openxmlformats.org/officeDocument/2006/relationships" xmlns:p="http://schemas.openxmlformats.org/presentationml/2006/main">
  <p:tag name="TIMING" val="|1.5|10.7"/>
</p:tagLst>
</file>

<file path=ppt/tags/tag2.xml><?xml version="1.0" encoding="utf-8"?>
<p:tagLst xmlns:a="http://schemas.openxmlformats.org/drawingml/2006/main" xmlns:r="http://schemas.openxmlformats.org/officeDocument/2006/relationships" xmlns:p="http://schemas.openxmlformats.org/presentationml/2006/main">
  <p:tag name="TIMING" val="|6"/>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0.7|19.2"/>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0.9|16.8"/>
</p:tagLst>
</file>

<file path=ppt/tags/tag7.xml><?xml version="1.0" encoding="utf-8"?>
<p:tagLst xmlns:a="http://schemas.openxmlformats.org/drawingml/2006/main" xmlns:r="http://schemas.openxmlformats.org/officeDocument/2006/relationships" xmlns:p="http://schemas.openxmlformats.org/presentationml/2006/main">
  <p:tag name="TIMING" val="|0.9|16.8"/>
</p:tagLst>
</file>

<file path=ppt/tags/tag8.xml><?xml version="1.0" encoding="utf-8"?>
<p:tagLst xmlns:a="http://schemas.openxmlformats.org/drawingml/2006/main" xmlns:r="http://schemas.openxmlformats.org/officeDocument/2006/relationships" xmlns:p="http://schemas.openxmlformats.org/presentationml/2006/main">
  <p:tag name="TIMING" val="|1.3|3.7|3.5|6.4|4.7|6.9|4|3.7"/>
</p:tagLst>
</file>

<file path=ppt/tags/tag9.xml><?xml version="1.0" encoding="utf-8"?>
<p:tagLst xmlns:a="http://schemas.openxmlformats.org/drawingml/2006/main" xmlns:r="http://schemas.openxmlformats.org/officeDocument/2006/relationships" xmlns:p="http://schemas.openxmlformats.org/presentationml/2006/main">
  <p:tag name="TIMING" val="|1.3|3.7|3.5|6.4|4.7|6.9|4|3.7"/>
</p:tagLst>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potx" id="{50B211C3-0308-4A23-B662-EA2AE6F4DF70}" vid="{1581190B-70AB-4E5E-B6DA-D42AF0078983}"/>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 radial lines presentation (widescreen)</Template>
  <TotalTime>1317</TotalTime>
  <Words>674</Words>
  <Application>Microsoft Office PowerPoint</Application>
  <PresentationFormat>Custom</PresentationFormat>
  <Paragraphs>95</Paragraphs>
  <Slides>19</Slides>
  <Notes>0</Notes>
  <HiddenSlides>0</HiddenSlides>
  <MMClips>19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Times New Roman</vt:lpstr>
      <vt:lpstr>Red Radial 16x9</vt:lpstr>
      <vt:lpstr>PowerPoint Presentation</vt:lpstr>
      <vt:lpstr>PowerPoint Presentation</vt:lpstr>
      <vt:lpstr>The New Jordan  April 12,  2021</vt:lpstr>
      <vt:lpstr>Endorsed By JOC Leadership</vt:lpstr>
      <vt:lpstr>documents Released So Far</vt:lpstr>
      <vt:lpstr>Press Statement – Part 1</vt:lpstr>
      <vt:lpstr>Press Statement – Part 2</vt:lpstr>
      <vt:lpstr>Press Statement – part 3</vt:lpstr>
      <vt:lpstr>Press Statement – part 4</vt:lpstr>
      <vt:lpstr>The JOC platform contains :  </vt:lpstr>
      <vt:lpstr>Mission statement</vt:lpstr>
      <vt:lpstr>Economics and job creation</vt:lpstr>
      <vt:lpstr>Education </vt:lpstr>
      <vt:lpstr>Democracy and Rights</vt:lpstr>
      <vt:lpstr>Peace, prosperity  &amp; international relations</vt:lpstr>
      <vt:lpstr>Public Service &amp; The Military</vt:lpstr>
      <vt:lpstr>terrorism</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Jordan October 2020</dc:title>
  <dc:creator>Owner</dc:creator>
  <cp:lastModifiedBy>Owner</cp:lastModifiedBy>
  <cp:revision>372</cp:revision>
  <dcterms:created xsi:type="dcterms:W3CDTF">2020-10-20T02:08:24Z</dcterms:created>
  <dcterms:modified xsi:type="dcterms:W3CDTF">2021-04-08T18:42:22Z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